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13"/>
  </p:notesMasterIdLst>
  <p:handoutMasterIdLst>
    <p:handoutMasterId r:id="rId14"/>
  </p:handoutMasterIdLst>
  <p:sldIdLst>
    <p:sldId id="257" r:id="rId3"/>
    <p:sldId id="256" r:id="rId4"/>
    <p:sldId id="258" r:id="rId5"/>
    <p:sldId id="260" r:id="rId6"/>
    <p:sldId id="286" r:id="rId7"/>
    <p:sldId id="263" r:id="rId8"/>
    <p:sldId id="264" r:id="rId9"/>
    <p:sldId id="265" r:id="rId10"/>
    <p:sldId id="288" r:id="rId11"/>
    <p:sldId id="278" r:id="rId12"/>
  </p:sldIdLst>
  <p:sldSz cx="18286413" cy="10287000"/>
  <p:notesSz cx="6858000" cy="9144000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2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90" y="312"/>
      </p:cViewPr>
      <p:guideLst>
        <p:guide orient="horz" pos="3240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84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98284604179784"/>
          <c:y val="0.1701636494250168"/>
          <c:w val="0.5827971362134321"/>
          <c:h val="0.6443808301426035"/>
        </c:manualLayout>
      </c:layout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2F2F2F">
                <a:alpha val="69804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Sheet1!$A$2:$A$7</c:f>
              <c:strCache>
                <c:ptCount val="6"/>
                <c:pt idx="0">
                  <c:v>空氣</c:v>
                </c:pt>
                <c:pt idx="1">
                  <c:v>水</c:v>
                </c:pt>
                <c:pt idx="2">
                  <c:v>土壤</c:v>
                </c:pt>
                <c:pt idx="3">
                  <c:v>陽光</c:v>
                </c:pt>
                <c:pt idx="4">
                  <c:v>根系需求</c:v>
                </c:pt>
                <c:pt idx="5">
                  <c:v>樹種特質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0.99</c:v>
                </c:pt>
                <c:pt idx="1">
                  <c:v>0.88000000000000012</c:v>
                </c:pt>
                <c:pt idx="2">
                  <c:v>0.75000000000000011</c:v>
                </c:pt>
                <c:pt idx="3">
                  <c:v>0.72000000000000008</c:v>
                </c:pt>
                <c:pt idx="4">
                  <c:v>0.95000000000000007</c:v>
                </c:pt>
                <c:pt idx="5">
                  <c:v>0.68000000000000016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540688"/>
        <c:axId val="188278608"/>
      </c:radarChart>
      <c:catAx>
        <c:axId val="1855406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zh-TW"/>
          </a:p>
        </c:txPr>
        <c:crossAx val="188278608"/>
        <c:crosses val="autoZero"/>
        <c:auto val="1"/>
        <c:lblAlgn val="ctr"/>
        <c:lblOffset val="100"/>
        <c:noMultiLvlLbl val="0"/>
      </c:catAx>
      <c:valAx>
        <c:axId val="188278608"/>
        <c:scaling>
          <c:orientation val="minMax"/>
        </c:scaling>
        <c:delete val="1"/>
        <c:axPos val="l"/>
        <c:majorGridlines/>
        <c:numFmt formatCode="0%" sourceLinked="1"/>
        <c:majorTickMark val="none"/>
        <c:minorTickMark val="none"/>
        <c:tickLblPos val="nextTo"/>
        <c:crossAx val="18554068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0694D-C816-4799-8434-FF8CC07F3132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C77BE-1EED-4370-943A-7114F211A4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23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20D54-2C2D-47E6-863C-58AABB3957B6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BA1EA-889B-414D-85D8-7792321565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90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7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animBg="1"/>
      <p:bldP spid="14" grpId="0" animBg="1"/>
      <p:bldP spid="1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9127" y="2623220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548000" y="3356237"/>
            <a:ext cx="11593288" cy="221931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9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4534694" y="5791572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6524589"/>
            <a:ext cx="11593288" cy="221931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404000" y="2767236"/>
            <a:ext cx="132455" cy="129614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412106" y="5935588"/>
            <a:ext cx="132455" cy="129614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84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5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9127" y="2407196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519127" y="3140213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9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3814614" y="4711452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3814614" y="5444469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6190878" y="7015708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6190878" y="7748725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366342" y="2551212"/>
            <a:ext cx="132455" cy="129614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3670598" y="4855468"/>
            <a:ext cx="132455" cy="129614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6046862" y="7159724"/>
            <a:ext cx="132455" cy="129614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442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animBg="1"/>
      <p:bldP spid="21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13031638" y="3415308"/>
            <a:ext cx="4335864" cy="138330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 rot="363050">
            <a:off x="5968471" y="3595246"/>
            <a:ext cx="6340035" cy="366161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5256000" y="3718605"/>
            <a:ext cx="3231738" cy="1348539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9072000" y="4006637"/>
            <a:ext cx="3231738" cy="1348539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6013979" y="5590813"/>
            <a:ext cx="3231738" cy="1348539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9828000" y="5883193"/>
            <a:ext cx="3231738" cy="1348539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358230" y="2767236"/>
            <a:ext cx="4335864" cy="1383300"/>
          </a:xfrm>
        </p:spPr>
        <p:txBody>
          <a:bodyPr anchor="ctr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5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698299" y="6939352"/>
            <a:ext cx="4335864" cy="1383300"/>
          </a:xfrm>
        </p:spPr>
        <p:txBody>
          <a:bodyPr anchor="ctr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7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13592318" y="7580812"/>
            <a:ext cx="4335864" cy="1383300"/>
          </a:xfrm>
        </p:spPr>
        <p:txBody>
          <a:bodyPr anchor="ctr">
            <a:normAutofit/>
          </a:bodyPr>
          <a:lstStyle>
            <a:lvl1pPr algn="l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cxnSp>
        <p:nvCxnSpPr>
          <p:cNvPr id="8" name="カギ線コネクタ 7"/>
          <p:cNvCxnSpPr>
            <a:stCxn id="16" idx="1"/>
            <a:endCxn id="34" idx="3"/>
          </p:cNvCxnSpPr>
          <p:nvPr userDrawn="1"/>
        </p:nvCxnSpPr>
        <p:spPr>
          <a:xfrm rot="10800000">
            <a:off x="4694094" y="3458887"/>
            <a:ext cx="561906" cy="933989"/>
          </a:xfrm>
          <a:prstGeom prst="bentConnector3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カギ線コネクタ 11"/>
          <p:cNvCxnSpPr>
            <a:stCxn id="32" idx="1"/>
            <a:endCxn id="35" idx="3"/>
          </p:cNvCxnSpPr>
          <p:nvPr userDrawn="1"/>
        </p:nvCxnSpPr>
        <p:spPr>
          <a:xfrm rot="10800000" flipV="1">
            <a:off x="5034163" y="6265082"/>
            <a:ext cx="979816" cy="1365919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カギ線コネクタ 38"/>
          <p:cNvCxnSpPr>
            <a:stCxn id="31" idx="3"/>
            <a:endCxn id="36" idx="1"/>
          </p:cNvCxnSpPr>
          <p:nvPr userDrawn="1"/>
        </p:nvCxnSpPr>
        <p:spPr>
          <a:xfrm flipV="1">
            <a:off x="12303738" y="4106958"/>
            <a:ext cx="727900" cy="573949"/>
          </a:xfrm>
          <a:prstGeom prst="bentConnector3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40"/>
          <p:cNvCxnSpPr>
            <a:stCxn id="33" idx="3"/>
            <a:endCxn id="43" idx="1"/>
          </p:cNvCxnSpPr>
          <p:nvPr userDrawn="1"/>
        </p:nvCxnSpPr>
        <p:spPr>
          <a:xfrm>
            <a:off x="13059738" y="6557463"/>
            <a:ext cx="443244" cy="1696853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/>
          <p:cNvSpPr/>
          <p:nvPr userDrawn="1"/>
        </p:nvSpPr>
        <p:spPr>
          <a:xfrm>
            <a:off x="12991508" y="3458887"/>
            <a:ext cx="86426" cy="134700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3502982" y="7580812"/>
            <a:ext cx="86426" cy="134700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4673215" y="2792689"/>
            <a:ext cx="86426" cy="134700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4968695" y="6990942"/>
            <a:ext cx="86426" cy="1347007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5274348" y="3845240"/>
            <a:ext cx="3200685" cy="1095268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9" name="テキスト プレースホルダー 8"/>
          <p:cNvSpPr>
            <a:spLocks noGrp="1"/>
          </p:cNvSpPr>
          <p:nvPr>
            <p:ph type="body" sz="quarter" idx="22" hasCustomPrompt="1"/>
          </p:nvPr>
        </p:nvSpPr>
        <p:spPr>
          <a:xfrm>
            <a:off x="9080546" y="4108616"/>
            <a:ext cx="3200685" cy="1095268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50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6014529" y="5717448"/>
            <a:ext cx="3200685" cy="1095268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51" name="テキスト プレースホルダー 8"/>
          <p:cNvSpPr>
            <a:spLocks noGrp="1"/>
          </p:cNvSpPr>
          <p:nvPr>
            <p:ph type="body" sz="quarter" idx="24" hasCustomPrompt="1"/>
          </p:nvPr>
        </p:nvSpPr>
        <p:spPr>
          <a:xfrm>
            <a:off x="9863286" y="5981525"/>
            <a:ext cx="3200685" cy="1095268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9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5" grpId="0" animBg="1"/>
      <p:bldP spid="16" grpId="0" animBg="1"/>
      <p:bldP spid="31" grpId="0" animBg="1"/>
      <p:bldP spid="32" grpId="0" animBg="1"/>
      <p:bldP spid="33" grpId="0" animBg="1"/>
      <p:bldP spid="34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animBg="1"/>
      <p:bldP spid="44" grpId="0" animBg="1"/>
      <p:bldP spid="45" grpId="0" animBg="1"/>
      <p:bldP spid="4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3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 rot="363050">
            <a:off x="6885636" y="2896287"/>
            <a:ext cx="3231057" cy="1007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6766942" y="2717309"/>
            <a:ext cx="3231738" cy="101210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正方形/長方形 17"/>
          <p:cNvSpPr/>
          <p:nvPr userDrawn="1"/>
        </p:nvSpPr>
        <p:spPr>
          <a:xfrm rot="363050">
            <a:off x="6885636" y="4527566"/>
            <a:ext cx="3231057" cy="1007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6766942" y="4348588"/>
            <a:ext cx="3231738" cy="101210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正方形/長方形 19"/>
          <p:cNvSpPr/>
          <p:nvPr userDrawn="1"/>
        </p:nvSpPr>
        <p:spPr>
          <a:xfrm rot="363050">
            <a:off x="6885636" y="6153937"/>
            <a:ext cx="3231057" cy="1007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6766942" y="5974959"/>
            <a:ext cx="3231738" cy="101210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正方形/長方形 21"/>
          <p:cNvSpPr/>
          <p:nvPr userDrawn="1"/>
        </p:nvSpPr>
        <p:spPr>
          <a:xfrm rot="363050">
            <a:off x="6885636" y="7785216"/>
            <a:ext cx="3231057" cy="10072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766942" y="7606238"/>
            <a:ext cx="3231738" cy="101210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0367342" y="4207396"/>
            <a:ext cx="7344816" cy="135710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10367342" y="2551212"/>
            <a:ext cx="7344816" cy="135710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10367342" y="7530814"/>
            <a:ext cx="7344816" cy="135710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7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10367342" y="5874630"/>
            <a:ext cx="7344816" cy="135710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8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687555" y="2728798"/>
            <a:ext cx="5287300" cy="5889544"/>
          </a:xfrm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4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6778345" y="2717309"/>
            <a:ext cx="3220335" cy="997062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5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6766942" y="4362462"/>
            <a:ext cx="3220335" cy="997062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6" name="テキスト プレースホルダー 8"/>
          <p:cNvSpPr>
            <a:spLocks noGrp="1"/>
          </p:cNvSpPr>
          <p:nvPr>
            <p:ph type="body" sz="quarter" idx="22" hasCustomPrompt="1"/>
          </p:nvPr>
        </p:nvSpPr>
        <p:spPr>
          <a:xfrm>
            <a:off x="6761431" y="5974959"/>
            <a:ext cx="3220335" cy="997062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7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6766942" y="7606238"/>
            <a:ext cx="3220335" cy="997062"/>
          </a:xfrm>
        </p:spPr>
        <p:txBody>
          <a:bodyPr anchor="ctr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8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7655204" y="2125853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8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687555" y="2728798"/>
            <a:ext cx="5287300" cy="5889544"/>
          </a:xfrm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9" name="正方形/長方形 28"/>
          <p:cNvSpPr/>
          <p:nvPr userDrawn="1"/>
        </p:nvSpPr>
        <p:spPr>
          <a:xfrm rot="363050">
            <a:off x="6747685" y="2164755"/>
            <a:ext cx="912983" cy="907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622926" y="2170461"/>
            <a:ext cx="912983" cy="907846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31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7655204" y="3361626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 rot="363050">
            <a:off x="6747685" y="3400528"/>
            <a:ext cx="912983" cy="907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6622926" y="3406234"/>
            <a:ext cx="912983" cy="907846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37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7655204" y="4578486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8" name="正方形/長方形 37"/>
          <p:cNvSpPr/>
          <p:nvPr userDrawn="1"/>
        </p:nvSpPr>
        <p:spPr>
          <a:xfrm rot="363050">
            <a:off x="6747685" y="4617388"/>
            <a:ext cx="912983" cy="907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6622926" y="4623094"/>
            <a:ext cx="912983" cy="907846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40" name="テキスト プレースホルダー 8"/>
          <p:cNvSpPr>
            <a:spLocks noGrp="1"/>
          </p:cNvSpPr>
          <p:nvPr>
            <p:ph type="body" sz="quarter" idx="22" hasCustomPrompt="1"/>
          </p:nvPr>
        </p:nvSpPr>
        <p:spPr>
          <a:xfrm>
            <a:off x="7655204" y="5798261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1" name="正方形/長方形 40"/>
          <p:cNvSpPr/>
          <p:nvPr userDrawn="1"/>
        </p:nvSpPr>
        <p:spPr>
          <a:xfrm rot="363050">
            <a:off x="6747685" y="5837163"/>
            <a:ext cx="912983" cy="907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正方形/長方形 41"/>
          <p:cNvSpPr/>
          <p:nvPr userDrawn="1"/>
        </p:nvSpPr>
        <p:spPr>
          <a:xfrm>
            <a:off x="6622926" y="5842869"/>
            <a:ext cx="912983" cy="907846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43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7655204" y="7034034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4" name="正方形/長方形 43"/>
          <p:cNvSpPr/>
          <p:nvPr userDrawn="1"/>
        </p:nvSpPr>
        <p:spPr>
          <a:xfrm rot="363050">
            <a:off x="6747685" y="7072936"/>
            <a:ext cx="912983" cy="907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正方形/長方形 44"/>
          <p:cNvSpPr/>
          <p:nvPr userDrawn="1"/>
        </p:nvSpPr>
        <p:spPr>
          <a:xfrm>
            <a:off x="6622926" y="7078642"/>
            <a:ext cx="912983" cy="907846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/>
              <a:t>5</a:t>
            </a:r>
            <a:endParaRPr lang="en-US" sz="2400" dirty="0"/>
          </a:p>
        </p:txBody>
      </p:sp>
      <p:sp>
        <p:nvSpPr>
          <p:cNvPr id="46" name="テキスト プレースホルダー 8"/>
          <p:cNvSpPr>
            <a:spLocks noGrp="1"/>
          </p:cNvSpPr>
          <p:nvPr>
            <p:ph type="body" sz="quarter" idx="24" hasCustomPrompt="1"/>
          </p:nvPr>
        </p:nvSpPr>
        <p:spPr>
          <a:xfrm>
            <a:off x="7655204" y="8250894"/>
            <a:ext cx="9912938" cy="997062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7" name="正方形/長方形 46"/>
          <p:cNvSpPr/>
          <p:nvPr userDrawn="1"/>
        </p:nvSpPr>
        <p:spPr>
          <a:xfrm rot="363050">
            <a:off x="6747685" y="8289796"/>
            <a:ext cx="912983" cy="907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6622926" y="8295502"/>
            <a:ext cx="912983" cy="907846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/>
              <a:t>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52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animBg="1"/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animBg="1"/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animBg="1"/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-144017" y="5005845"/>
            <a:ext cx="3094535" cy="164982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V="1">
            <a:off x="2950518" y="5568799"/>
            <a:ext cx="2736304" cy="108686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>
            <a:off x="5686822" y="5568799"/>
            <a:ext cx="2880320" cy="1021679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V="1">
            <a:off x="8567142" y="5149861"/>
            <a:ext cx="2017274" cy="144061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10584416" y="5149861"/>
            <a:ext cx="2663246" cy="72030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 userDrawn="1"/>
        </p:nvCxnSpPr>
        <p:spPr>
          <a:xfrm flipV="1">
            <a:off x="13247662" y="4500884"/>
            <a:ext cx="2535604" cy="136928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 userDrawn="1"/>
        </p:nvCxnSpPr>
        <p:spPr>
          <a:xfrm>
            <a:off x="15783266" y="4500884"/>
            <a:ext cx="2503147" cy="19470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ローチャート : 結合子 2"/>
          <p:cNvSpPr/>
          <p:nvPr userDrawn="1"/>
        </p:nvSpPr>
        <p:spPr>
          <a:xfrm>
            <a:off x="2806502" y="6511652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フローチャート : 結合子 13"/>
          <p:cNvSpPr/>
          <p:nvPr userDrawn="1"/>
        </p:nvSpPr>
        <p:spPr>
          <a:xfrm>
            <a:off x="5542806" y="5424783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フローチャート : 結合子 14"/>
          <p:cNvSpPr/>
          <p:nvPr userDrawn="1"/>
        </p:nvSpPr>
        <p:spPr>
          <a:xfrm>
            <a:off x="8423126" y="6446462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フローチャート : 結合子 15"/>
          <p:cNvSpPr/>
          <p:nvPr userDrawn="1"/>
        </p:nvSpPr>
        <p:spPr>
          <a:xfrm>
            <a:off x="10440400" y="5005845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フローチャート : 結合子 20"/>
          <p:cNvSpPr/>
          <p:nvPr userDrawn="1"/>
        </p:nvSpPr>
        <p:spPr>
          <a:xfrm>
            <a:off x="13103646" y="5730325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フローチャート : 結合子 21"/>
          <p:cNvSpPr/>
          <p:nvPr userDrawn="1"/>
        </p:nvSpPr>
        <p:spPr>
          <a:xfrm>
            <a:off x="15639250" y="4356868"/>
            <a:ext cx="288032" cy="288032"/>
          </a:xfrm>
          <a:prstGeom prst="flowChartConnector">
            <a:avLst/>
          </a:prstGeom>
          <a:solidFill>
            <a:schemeClr val="bg1"/>
          </a:solidFill>
          <a:ln>
            <a:noFill/>
            <a:prstDash val="sysDot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3562586" y="7015708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9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3562586" y="7460693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50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970298" y="2772303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51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970298" y="3217288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2459905" y="4695591"/>
            <a:ext cx="360040" cy="160003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 userDrawn="1"/>
        </p:nvCxnSpPr>
        <p:spPr>
          <a:xfrm flipH="1">
            <a:off x="5182766" y="5874341"/>
            <a:ext cx="360040" cy="106935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5758830" y="2390025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59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5758830" y="2835010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60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8748212" y="7159724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61" name="テキスト プレースホルダー 8"/>
          <p:cNvSpPr>
            <a:spLocks noGrp="1"/>
          </p:cNvSpPr>
          <p:nvPr>
            <p:ph type="body" sz="quarter" idx="22" hasCustomPrompt="1"/>
          </p:nvPr>
        </p:nvSpPr>
        <p:spPr>
          <a:xfrm>
            <a:off x="8748212" y="7604709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62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10728432" y="2395674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63" name="テキスト プレースホルダー 8"/>
          <p:cNvSpPr>
            <a:spLocks noGrp="1"/>
          </p:cNvSpPr>
          <p:nvPr>
            <p:ph type="body" sz="quarter" idx="24" hasCustomPrompt="1"/>
          </p:nvPr>
        </p:nvSpPr>
        <p:spPr>
          <a:xfrm>
            <a:off x="10728432" y="2840659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64" name="テキスト プレースホルダー 8"/>
          <p:cNvSpPr>
            <a:spLocks noGrp="1"/>
          </p:cNvSpPr>
          <p:nvPr>
            <p:ph type="body" sz="quarter" idx="25" hasCustomPrompt="1"/>
          </p:nvPr>
        </p:nvSpPr>
        <p:spPr>
          <a:xfrm>
            <a:off x="13803046" y="6151613"/>
            <a:ext cx="3960440" cy="504056"/>
          </a:xfrm>
        </p:spPr>
        <p:txBody>
          <a:bodyPr>
            <a:noAutofit/>
          </a:bodyPr>
          <a:lstStyle>
            <a:lvl1pPr>
              <a:defRPr sz="2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65" name="テキスト プレースホルダー 8"/>
          <p:cNvSpPr>
            <a:spLocks noGrp="1"/>
          </p:cNvSpPr>
          <p:nvPr>
            <p:ph type="body" sz="quarter" idx="26" hasCustomPrompt="1"/>
          </p:nvPr>
        </p:nvSpPr>
        <p:spPr>
          <a:xfrm>
            <a:off x="13803046" y="6596598"/>
            <a:ext cx="3960440" cy="178726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cxnSp>
        <p:nvCxnSpPr>
          <p:cNvPr id="70" name="直線コネクタ 69"/>
          <p:cNvCxnSpPr/>
          <p:nvPr userDrawn="1"/>
        </p:nvCxnSpPr>
        <p:spPr>
          <a:xfrm flipH="1" flipV="1">
            <a:off x="7919070" y="4695591"/>
            <a:ext cx="504056" cy="160003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 userDrawn="1"/>
        </p:nvCxnSpPr>
        <p:spPr>
          <a:xfrm flipH="1">
            <a:off x="10134271" y="5495609"/>
            <a:ext cx="361090" cy="144809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 userDrawn="1"/>
        </p:nvCxnSpPr>
        <p:spPr>
          <a:xfrm flipH="1" flipV="1">
            <a:off x="12527582" y="4356869"/>
            <a:ext cx="576064" cy="121193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 userDrawn="1"/>
        </p:nvCxnSpPr>
        <p:spPr>
          <a:xfrm flipH="1">
            <a:off x="15191878" y="4783460"/>
            <a:ext cx="591388" cy="123489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 userDrawn="1"/>
        </p:nvSpPr>
        <p:spPr>
          <a:xfrm>
            <a:off x="862286" y="2839244"/>
            <a:ext cx="132455" cy="90784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3454574" y="7087716"/>
            <a:ext cx="132455" cy="90784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5614814" y="2479204"/>
            <a:ext cx="132455" cy="90784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2" name="正方形/長方形 81"/>
          <p:cNvSpPr/>
          <p:nvPr userDrawn="1"/>
        </p:nvSpPr>
        <p:spPr>
          <a:xfrm>
            <a:off x="8644930" y="7177206"/>
            <a:ext cx="132455" cy="90784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3" name="正方形/長方形 82"/>
          <p:cNvSpPr/>
          <p:nvPr userDrawn="1"/>
        </p:nvSpPr>
        <p:spPr>
          <a:xfrm>
            <a:off x="10610502" y="2466392"/>
            <a:ext cx="132455" cy="90784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84" name="正方形/長方形 83"/>
          <p:cNvSpPr/>
          <p:nvPr userDrawn="1"/>
        </p:nvSpPr>
        <p:spPr>
          <a:xfrm>
            <a:off x="13679710" y="6219654"/>
            <a:ext cx="132455" cy="90784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79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48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グラフ プレースホルダー 10"/>
          <p:cNvSpPr>
            <a:spLocks noGrp="1"/>
          </p:cNvSpPr>
          <p:nvPr>
            <p:ph type="chart" sz="quarter" idx="14" hasCustomPrompt="1"/>
          </p:nvPr>
        </p:nvSpPr>
        <p:spPr>
          <a:xfrm>
            <a:off x="718270" y="2746764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69" name="グラフ プレースホルダー 10"/>
          <p:cNvSpPr>
            <a:spLocks noGrp="1"/>
          </p:cNvSpPr>
          <p:nvPr>
            <p:ph type="chart" sz="quarter" idx="18" hasCustomPrompt="1"/>
          </p:nvPr>
        </p:nvSpPr>
        <p:spPr>
          <a:xfrm>
            <a:off x="4096875" y="2079483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76" name="グラフ プレースホルダー 10"/>
          <p:cNvSpPr>
            <a:spLocks noGrp="1"/>
          </p:cNvSpPr>
          <p:nvPr>
            <p:ph type="chart" sz="quarter" idx="20" hasCustomPrompt="1"/>
          </p:nvPr>
        </p:nvSpPr>
        <p:spPr>
          <a:xfrm>
            <a:off x="7631038" y="3766101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91" name="グラフ プレースホルダー 10"/>
          <p:cNvSpPr>
            <a:spLocks noGrp="1"/>
          </p:cNvSpPr>
          <p:nvPr>
            <p:ph type="chart" sz="quarter" idx="22" hasCustomPrompt="1"/>
          </p:nvPr>
        </p:nvSpPr>
        <p:spPr>
          <a:xfrm>
            <a:off x="10870778" y="2047156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95" name="グラフ プレースホルダー 10"/>
          <p:cNvSpPr>
            <a:spLocks noGrp="1"/>
          </p:cNvSpPr>
          <p:nvPr>
            <p:ph type="chart" sz="quarter" idx="24" hasCustomPrompt="1"/>
          </p:nvPr>
        </p:nvSpPr>
        <p:spPr>
          <a:xfrm>
            <a:off x="14543806" y="3307085"/>
            <a:ext cx="3095625" cy="30972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6" name="正方形/長方形 65"/>
          <p:cNvSpPr/>
          <p:nvPr userDrawn="1"/>
        </p:nvSpPr>
        <p:spPr>
          <a:xfrm rot="363050">
            <a:off x="741426" y="5998645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646262" y="5948835"/>
            <a:ext cx="3231738" cy="5517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646262" y="5916234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71" name="正方形/長方形 70"/>
          <p:cNvSpPr/>
          <p:nvPr userDrawn="1"/>
        </p:nvSpPr>
        <p:spPr>
          <a:xfrm rot="363050">
            <a:off x="4120031" y="5331364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4024867" y="5281554"/>
            <a:ext cx="3231738" cy="5517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4024867" y="5248953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78" name="正方形/長方形 77"/>
          <p:cNvSpPr/>
          <p:nvPr userDrawn="1"/>
        </p:nvSpPr>
        <p:spPr>
          <a:xfrm rot="363050">
            <a:off x="7654194" y="7017982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7559030" y="6968172"/>
            <a:ext cx="3231738" cy="5517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7559030" y="6935571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2" name="正方形/長方形 91"/>
          <p:cNvSpPr/>
          <p:nvPr userDrawn="1"/>
        </p:nvSpPr>
        <p:spPr>
          <a:xfrm rot="363050">
            <a:off x="10893934" y="5299037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93" name="正方形/長方形 92"/>
          <p:cNvSpPr/>
          <p:nvPr userDrawn="1"/>
        </p:nvSpPr>
        <p:spPr>
          <a:xfrm>
            <a:off x="10798770" y="5249227"/>
            <a:ext cx="3231738" cy="5517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>
            <a:off x="10798770" y="5216626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6" name="正方形/長方形 95"/>
          <p:cNvSpPr/>
          <p:nvPr userDrawn="1"/>
        </p:nvSpPr>
        <p:spPr>
          <a:xfrm rot="363050">
            <a:off x="14566962" y="6558966"/>
            <a:ext cx="3231057" cy="54904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97" name="正方形/長方形 96"/>
          <p:cNvSpPr/>
          <p:nvPr userDrawn="1"/>
        </p:nvSpPr>
        <p:spPr>
          <a:xfrm>
            <a:off x="14471798" y="6509156"/>
            <a:ext cx="3231738" cy="5517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テキスト プレースホルダー 8"/>
          <p:cNvSpPr>
            <a:spLocks noGrp="1"/>
          </p:cNvSpPr>
          <p:nvPr>
            <p:ph type="body" sz="quarter" idx="25" hasCustomPrompt="1"/>
          </p:nvPr>
        </p:nvSpPr>
        <p:spPr>
          <a:xfrm>
            <a:off x="14471798" y="6476555"/>
            <a:ext cx="3231738" cy="580928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9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495135" y="7591772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00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5135" y="8324789"/>
            <a:ext cx="11593288" cy="115457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01" name="テキスト プレースホルダー 8"/>
          <p:cNvSpPr>
            <a:spLocks noGrp="1"/>
          </p:cNvSpPr>
          <p:nvPr>
            <p:ph type="body" sz="quarter" idx="26" hasCustomPrompt="1"/>
          </p:nvPr>
        </p:nvSpPr>
        <p:spPr>
          <a:xfrm>
            <a:off x="865137" y="3703340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100%</a:t>
            </a:r>
            <a:endParaRPr lang="en-US" dirty="0"/>
          </a:p>
        </p:txBody>
      </p:sp>
      <p:sp>
        <p:nvSpPr>
          <p:cNvPr id="102" name="テキスト プレースホルダー 8"/>
          <p:cNvSpPr>
            <a:spLocks noGrp="1"/>
          </p:cNvSpPr>
          <p:nvPr>
            <p:ph type="body" sz="quarter" idx="27" hasCustomPrompt="1"/>
          </p:nvPr>
        </p:nvSpPr>
        <p:spPr>
          <a:xfrm>
            <a:off x="4248927" y="2983260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100%</a:t>
            </a:r>
            <a:endParaRPr lang="en-US" dirty="0"/>
          </a:p>
        </p:txBody>
      </p:sp>
      <p:sp>
        <p:nvSpPr>
          <p:cNvPr id="103" name="テキスト プレースホルダー 8"/>
          <p:cNvSpPr>
            <a:spLocks noGrp="1"/>
          </p:cNvSpPr>
          <p:nvPr>
            <p:ph type="body" sz="quarter" idx="28" hasCustomPrompt="1"/>
          </p:nvPr>
        </p:nvSpPr>
        <p:spPr>
          <a:xfrm>
            <a:off x="7771762" y="4718248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100%</a:t>
            </a:r>
            <a:endParaRPr lang="en-US" dirty="0"/>
          </a:p>
        </p:txBody>
      </p:sp>
      <p:sp>
        <p:nvSpPr>
          <p:cNvPr id="104" name="テキスト プレースホルダー 8"/>
          <p:cNvSpPr>
            <a:spLocks noGrp="1"/>
          </p:cNvSpPr>
          <p:nvPr>
            <p:ph type="body" sz="quarter" idx="29" hasCustomPrompt="1"/>
          </p:nvPr>
        </p:nvSpPr>
        <p:spPr>
          <a:xfrm>
            <a:off x="11015414" y="2983260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100%</a:t>
            </a:r>
            <a:endParaRPr lang="en-US" dirty="0"/>
          </a:p>
        </p:txBody>
      </p:sp>
      <p:sp>
        <p:nvSpPr>
          <p:cNvPr id="105" name="テキスト プレースホルダー 8"/>
          <p:cNvSpPr>
            <a:spLocks noGrp="1"/>
          </p:cNvSpPr>
          <p:nvPr>
            <p:ph type="body" sz="quarter" idx="30" hasCustomPrompt="1"/>
          </p:nvPr>
        </p:nvSpPr>
        <p:spPr>
          <a:xfrm>
            <a:off x="14759210" y="4275737"/>
            <a:ext cx="2733453" cy="1154579"/>
          </a:xfrm>
        </p:spPr>
        <p:txBody>
          <a:bodyPr anchor="ctr">
            <a:noAutofit/>
          </a:bodyPr>
          <a:lstStyle>
            <a:lvl1pPr algn="ctr">
              <a:defRPr sz="4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100%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7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9" grpId="0"/>
      <p:bldP spid="76" grpId="0"/>
      <p:bldP spid="91" grpId="0"/>
      <p:bldP spid="95" grpId="0"/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66" grpId="0" animBg="1"/>
      <p:bldP spid="67" grpId="0" animBg="1"/>
      <p:bldP spid="6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  <p:bldP spid="73" grpId="0" animBg="1"/>
      <p:bldP spid="7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animBg="1"/>
      <p:bldP spid="85" grpId="0" animBg="1"/>
      <p:bldP spid="8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animBg="1"/>
      <p:bldP spid="93" grpId="0" animBg="1"/>
      <p:bldP spid="9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animBg="1"/>
      <p:bldP spid="9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4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グラフ プレースホルダー 10"/>
          <p:cNvSpPr>
            <a:spLocks noGrp="1"/>
          </p:cNvSpPr>
          <p:nvPr>
            <p:ph type="chart" sz="quarter" idx="14" hasCustomPrompt="1"/>
          </p:nvPr>
        </p:nvSpPr>
        <p:spPr>
          <a:xfrm>
            <a:off x="2014414" y="2047156"/>
            <a:ext cx="14545616" cy="52565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2002740" y="7313455"/>
            <a:ext cx="11604962" cy="566349"/>
          </a:xfr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00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993974" y="7929114"/>
            <a:ext cx="11593288" cy="115457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6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411424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4131908"/>
            <a:ext cx="1512168" cy="1512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3997712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5122778"/>
            <a:ext cx="16417824" cy="2036946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6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6" grpId="0" animBg="1"/>
      <p:bldP spid="9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31988" y="7209716"/>
            <a:ext cx="12662623" cy="1059135"/>
          </a:xfrm>
        </p:spPr>
        <p:txBody>
          <a:bodyPr/>
          <a:lstStyle>
            <a:lvl1pPr algn="l">
              <a:defRPr sz="6600"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1454817" y="7283107"/>
            <a:ext cx="3024336" cy="1162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335855" y="7230437"/>
            <a:ext cx="3024336" cy="116230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6215" y="8075106"/>
            <a:ext cx="12631887" cy="740802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1335855" y="7735788"/>
            <a:ext cx="3024336" cy="740802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bg1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0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6" grpId="0" animBg="1"/>
      <p:bldP spid="9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1798390" y="3703762"/>
            <a:ext cx="13321480" cy="647650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2878510" y="4495428"/>
            <a:ext cx="13321480" cy="2808312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2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31988" y="3609316"/>
            <a:ext cx="12662623" cy="1059135"/>
          </a:xfrm>
        </p:spPr>
        <p:txBody>
          <a:bodyPr/>
          <a:lstStyle>
            <a:lvl1pPr algn="l">
              <a:defRPr sz="6600"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1454817" y="3682707"/>
            <a:ext cx="3024336" cy="11623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1335855" y="3630037"/>
            <a:ext cx="3024336" cy="116230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6215" y="4474706"/>
            <a:ext cx="12631887" cy="740802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1335855" y="4135388"/>
            <a:ext cx="3024336" cy="740802"/>
          </a:xfrm>
        </p:spPr>
        <p:txBody>
          <a:bodyPr/>
          <a:lstStyle>
            <a:lvl1pPr>
              <a:spcBef>
                <a:spcPts val="0"/>
              </a:spcBef>
              <a:defRPr baseline="0">
                <a:solidFill>
                  <a:schemeClr val="bg1">
                    <a:lumMod val="75000"/>
                  </a:schemeClr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0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4531989" y="7015708"/>
            <a:ext cx="12604105" cy="2448272"/>
          </a:xfrm>
        </p:spPr>
        <p:txBody>
          <a:bodyPr anchor="b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6" grpId="0" animBg="1"/>
      <p:bldP spid="9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18286413" cy="10287000"/>
          </a:xfrm>
          <a:effectLst/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3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 rot="360000">
            <a:off x="1042518" y="7380229"/>
            <a:ext cx="7061007" cy="1649259"/>
          </a:xfrm>
          <a:blipFill dpi="0" rotWithShape="1">
            <a:blip r:embed="rId2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 rot="366632">
            <a:off x="966598" y="8394242"/>
            <a:ext cx="6993648" cy="635135"/>
          </a:xfrm>
        </p:spPr>
        <p:txBody>
          <a:bodyPr>
            <a:normAutofit/>
          </a:bodyPr>
          <a:lstStyle>
            <a:lvl1pPr algn="r"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718270" y="7303740"/>
            <a:ext cx="7291175" cy="1080120"/>
          </a:xfrm>
          <a:blipFill dpi="0" rotWithShape="1">
            <a:blip r:embed="rId3"/>
            <a:srcRect/>
            <a:tile tx="0" ty="0" sx="100000" sy="100000" flip="none" algn="tl"/>
          </a:blip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5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8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2" presetClass="entr" presetSubtype="9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9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18286413" cy="10287000"/>
          </a:xfrm>
          <a:effectLst/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2335188"/>
            <a:ext cx="16849872" cy="1152128"/>
          </a:xfrm>
        </p:spPr>
        <p:txBody>
          <a:bodyPr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862286" y="679004"/>
            <a:ext cx="16849872" cy="1800200"/>
          </a:xfrm>
          <a:noFill/>
          <a:effectLst/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 rot="363050">
            <a:off x="-236407" y="-371382"/>
            <a:ext cx="17399462" cy="791140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145825" y="-152104"/>
            <a:ext cx="17329052" cy="804484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718270" y="8252782"/>
            <a:ext cx="14185576" cy="108012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5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-289842" y="-185092"/>
            <a:ext cx="17388000" cy="799288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790278" y="9116877"/>
            <a:ext cx="15985776" cy="635135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8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519127" y="2407196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1519127" y="3140213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9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3814614" y="4711452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3814614" y="5444469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テキスト プレースホルダー 8"/>
          <p:cNvSpPr>
            <a:spLocks noGrp="1"/>
          </p:cNvSpPr>
          <p:nvPr>
            <p:ph type="body" sz="quarter" idx="19" hasCustomPrompt="1"/>
          </p:nvPr>
        </p:nvSpPr>
        <p:spPr>
          <a:xfrm>
            <a:off x="6190878" y="7015708"/>
            <a:ext cx="11593288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4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>
            <a:off x="6190878" y="7748725"/>
            <a:ext cx="11593288" cy="1355215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006302" y="3559324"/>
            <a:ext cx="16057784" cy="1923231"/>
          </a:xfrm>
          <a:effectLst/>
        </p:spPr>
        <p:txBody>
          <a:bodyPr anchor="b"/>
          <a:lstStyle>
            <a:lvl1pPr algn="ctr">
              <a:defRPr sz="5400"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3850" y="5432826"/>
            <a:ext cx="16018807" cy="1654890"/>
          </a:xfrm>
        </p:spPr>
        <p:txBody>
          <a:bodyPr/>
          <a:lstStyle>
            <a:lvl1pPr algn="ctr">
              <a:spcBef>
                <a:spcPts val="0"/>
              </a:spcBef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82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 - 1 column(bul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3186347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919364"/>
            <a:ext cx="8208912" cy="4422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650143" y="3185530"/>
            <a:ext cx="8159707" cy="55069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65583" y="2881802"/>
            <a:ext cx="8159707" cy="52140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90279" y="3025820"/>
            <a:ext cx="7920880" cy="496855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 rot="360000">
            <a:off x="4086530" y="8257771"/>
            <a:ext cx="4464496" cy="542312"/>
          </a:xfrm>
        </p:spPr>
        <p:txBody>
          <a:bodyPr>
            <a:noAutofit/>
          </a:bodyPr>
          <a:lstStyle>
            <a:lvl1pPr algn="r">
              <a:defRPr sz="32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animBg="1"/>
      <p:bldP spid="8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3186347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919364"/>
            <a:ext cx="8208912" cy="4422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665580" y="3186345"/>
            <a:ext cx="8159707" cy="521402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65583" y="3186347"/>
            <a:ext cx="8159707" cy="52140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90279" y="3330365"/>
            <a:ext cx="7920880" cy="496855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3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animBg="1"/>
      <p:bldP spid="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558167" y="6314541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558167" y="7047558"/>
            <a:ext cx="8208912" cy="206573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582770" y="2765334"/>
            <a:ext cx="8159707" cy="3325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483228" y="2760075"/>
            <a:ext cx="8159707" cy="33253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07924" y="2904092"/>
            <a:ext cx="7920880" cy="3060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9415151" y="6305193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6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9415151" y="7038210"/>
            <a:ext cx="8208912" cy="206573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7" name="正方形/長方形 16"/>
          <p:cNvSpPr/>
          <p:nvPr userDrawn="1"/>
        </p:nvSpPr>
        <p:spPr>
          <a:xfrm rot="363050">
            <a:off x="9439754" y="2755986"/>
            <a:ext cx="8159707" cy="332530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9340212" y="2750727"/>
            <a:ext cx="8159707" cy="332530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9464908" y="2894744"/>
            <a:ext cx="7920880" cy="3060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6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animBg="1"/>
      <p:bldP spid="8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animBg="1"/>
      <p:bldP spid="1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(bul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3186347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919364"/>
            <a:ext cx="8208912" cy="4422360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650143" y="3185530"/>
            <a:ext cx="8159707" cy="55069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65583" y="2881802"/>
            <a:ext cx="8159707" cy="521402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90279" y="3025820"/>
            <a:ext cx="7920880" cy="496855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 rot="360000">
            <a:off x="4086530" y="8257771"/>
            <a:ext cx="4464496" cy="542312"/>
          </a:xfrm>
        </p:spPr>
        <p:txBody>
          <a:bodyPr>
            <a:noAutofit/>
          </a:bodyPr>
          <a:lstStyle>
            <a:lvl1pPr algn="r">
              <a:defRPr sz="32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3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animBg="1"/>
      <p:bldP spid="8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721572" y="2865486"/>
            <a:ext cx="3923101" cy="41035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51242" y="2479202"/>
            <a:ext cx="3916542" cy="39165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75939" y="2623220"/>
            <a:ext cx="3672407" cy="36298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 rot="360000">
            <a:off x="616108" y="6457547"/>
            <a:ext cx="3937464" cy="478292"/>
          </a:xfrm>
        </p:spPr>
        <p:txBody>
          <a:bodyPr>
            <a:noAutofit/>
          </a:bodyPr>
          <a:lstStyle>
            <a:lvl1pPr algn="r">
              <a:defRPr sz="2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673215" y="7202109"/>
            <a:ext cx="3775131" cy="110974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1" name="正方形/長方形 20"/>
          <p:cNvSpPr/>
          <p:nvPr userDrawn="1"/>
        </p:nvSpPr>
        <p:spPr>
          <a:xfrm rot="363050">
            <a:off x="5284817" y="3496981"/>
            <a:ext cx="3923101" cy="41035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5214487" y="3110697"/>
            <a:ext cx="3916542" cy="39165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339184" y="3254715"/>
            <a:ext cx="3672407" cy="36298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4" name="テキスト プレースホルダー 8"/>
          <p:cNvSpPr>
            <a:spLocks noGrp="1"/>
          </p:cNvSpPr>
          <p:nvPr>
            <p:ph type="body" sz="quarter" idx="20" hasCustomPrompt="1"/>
          </p:nvPr>
        </p:nvSpPr>
        <p:spPr>
          <a:xfrm rot="360000">
            <a:off x="5179353" y="7089042"/>
            <a:ext cx="3937464" cy="478292"/>
          </a:xfrm>
        </p:spPr>
        <p:txBody>
          <a:bodyPr>
            <a:noAutofit/>
          </a:bodyPr>
          <a:lstStyle>
            <a:lvl1pPr algn="r">
              <a:defRPr sz="2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5" name="テキスト プレースホルダー 8"/>
          <p:cNvSpPr>
            <a:spLocks noGrp="1"/>
          </p:cNvSpPr>
          <p:nvPr>
            <p:ph type="body" sz="quarter" idx="21" hasCustomPrompt="1"/>
          </p:nvPr>
        </p:nvSpPr>
        <p:spPr>
          <a:xfrm>
            <a:off x="5236460" y="7833604"/>
            <a:ext cx="3775131" cy="110974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正方形/長方形 25"/>
          <p:cNvSpPr/>
          <p:nvPr userDrawn="1"/>
        </p:nvSpPr>
        <p:spPr>
          <a:xfrm rot="363050">
            <a:off x="9629360" y="2280356"/>
            <a:ext cx="3923101" cy="41035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9559030" y="1894072"/>
            <a:ext cx="3916542" cy="39165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9683727" y="2038090"/>
            <a:ext cx="3672407" cy="36298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9" name="テキスト プレースホルダー 8"/>
          <p:cNvSpPr>
            <a:spLocks noGrp="1"/>
          </p:cNvSpPr>
          <p:nvPr>
            <p:ph type="body" sz="quarter" idx="23" hasCustomPrompt="1"/>
          </p:nvPr>
        </p:nvSpPr>
        <p:spPr>
          <a:xfrm rot="360000">
            <a:off x="9523896" y="5872417"/>
            <a:ext cx="3937464" cy="478292"/>
          </a:xfrm>
        </p:spPr>
        <p:txBody>
          <a:bodyPr>
            <a:noAutofit/>
          </a:bodyPr>
          <a:lstStyle>
            <a:lvl1pPr algn="r">
              <a:defRPr sz="2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0" name="テキスト プレースホルダー 8"/>
          <p:cNvSpPr>
            <a:spLocks noGrp="1"/>
          </p:cNvSpPr>
          <p:nvPr>
            <p:ph type="body" sz="quarter" idx="24" hasCustomPrompt="1"/>
          </p:nvPr>
        </p:nvSpPr>
        <p:spPr>
          <a:xfrm>
            <a:off x="9581003" y="6616979"/>
            <a:ext cx="3775131" cy="110974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1" name="正方形/長方形 30"/>
          <p:cNvSpPr/>
          <p:nvPr userDrawn="1"/>
        </p:nvSpPr>
        <p:spPr>
          <a:xfrm rot="363050">
            <a:off x="13943748" y="4177466"/>
            <a:ext cx="3923101" cy="410350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endParaRPr lang="en-US" sz="3200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873418" y="3791182"/>
            <a:ext cx="3916542" cy="39165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13998115" y="3935200"/>
            <a:ext cx="3672407" cy="3629848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34" name="テキスト プレースホルダー 8"/>
          <p:cNvSpPr>
            <a:spLocks noGrp="1"/>
          </p:cNvSpPr>
          <p:nvPr>
            <p:ph type="body" sz="quarter" idx="26" hasCustomPrompt="1"/>
          </p:nvPr>
        </p:nvSpPr>
        <p:spPr>
          <a:xfrm rot="360000">
            <a:off x="13838284" y="7769527"/>
            <a:ext cx="3937464" cy="478292"/>
          </a:xfrm>
        </p:spPr>
        <p:txBody>
          <a:bodyPr>
            <a:noAutofit/>
          </a:bodyPr>
          <a:lstStyle>
            <a:lvl1pPr algn="r">
              <a:defRPr sz="2400" baseline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35" name="テキスト プレースホルダー 8"/>
          <p:cNvSpPr>
            <a:spLocks noGrp="1"/>
          </p:cNvSpPr>
          <p:nvPr>
            <p:ph type="body" sz="quarter" idx="27" hasCustomPrompt="1"/>
          </p:nvPr>
        </p:nvSpPr>
        <p:spPr>
          <a:xfrm>
            <a:off x="13895391" y="8514089"/>
            <a:ext cx="3775131" cy="1109743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6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3" grpId="0" animBg="1"/>
      <p:bldP spid="14" grpId="0" animBg="1"/>
      <p:bldP spid="8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animBg="1"/>
      <p:bldP spid="33" grpId="0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8"/>
          <p:cNvSpPr>
            <a:spLocks noGrp="1"/>
          </p:cNvSpPr>
          <p:nvPr>
            <p:ph type="body" sz="quarter" idx="14" hasCustomPrompt="1"/>
          </p:nvPr>
        </p:nvSpPr>
        <p:spPr>
          <a:xfrm>
            <a:off x="1654374" y="7578835"/>
            <a:ext cx="1197234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1673388" y="8281980"/>
            <a:ext cx="11972342" cy="1254008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 rot="363050">
            <a:off x="10335040" y="2440959"/>
            <a:ext cx="5869837" cy="511479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181779" y="2145738"/>
            <a:ext cx="16470511" cy="5214026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-57084" y="2289756"/>
            <a:ext cx="16201799" cy="4941976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animBg="1"/>
      <p:bldP spid="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068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751038" y="2047156"/>
            <a:ext cx="2880000" cy="2880000"/>
          </a:xfrm>
          <a:solidFill>
            <a:schemeClr val="tx1">
              <a:lumMod val="75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870718" y="2055540"/>
            <a:ext cx="2880000" cy="2880000"/>
          </a:xfrm>
          <a:solidFill>
            <a:schemeClr val="tx1">
              <a:lumMod val="50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631358" y="2047156"/>
            <a:ext cx="2880000" cy="2880000"/>
          </a:xfr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511678" y="2047156"/>
            <a:ext cx="2880000" cy="2880000"/>
          </a:xfrm>
          <a:solidFill>
            <a:schemeClr val="accent1">
              <a:lumMod val="25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3391998" y="2047156"/>
            <a:ext cx="2880000" cy="2880000"/>
          </a:xfr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4751038" y="4919092"/>
            <a:ext cx="2880000" cy="2880000"/>
          </a:xfr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1870718" y="4927476"/>
            <a:ext cx="2880000" cy="2880000"/>
          </a:xfrm>
          <a:solidFill>
            <a:schemeClr val="bg2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7631358" y="4919092"/>
            <a:ext cx="2880000" cy="2880000"/>
          </a:xfrm>
          <a:solidFill>
            <a:schemeClr val="tx2">
              <a:lumMod val="75000"/>
              <a:lumOff val="25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>
            <a:off x="10511678" y="4919092"/>
            <a:ext cx="2880000" cy="2880000"/>
          </a:xfrm>
          <a:solidFill>
            <a:schemeClr val="accent1">
              <a:lumMod val="75000"/>
            </a:schemeClr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13391998" y="4919092"/>
            <a:ext cx="2880000" cy="2880000"/>
          </a:xfr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24" name="テキスト プレースホルダー 8"/>
          <p:cNvSpPr>
            <a:spLocks noGrp="1"/>
          </p:cNvSpPr>
          <p:nvPr>
            <p:ph type="body" sz="quarter" idx="26" hasCustomPrompt="1"/>
          </p:nvPr>
        </p:nvSpPr>
        <p:spPr>
          <a:xfrm rot="360000">
            <a:off x="876051" y="7743051"/>
            <a:ext cx="7061007" cy="633407"/>
          </a:xfr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テキスト プレースホルダー 8"/>
          <p:cNvSpPr>
            <a:spLocks noGrp="1"/>
          </p:cNvSpPr>
          <p:nvPr>
            <p:ph type="body" sz="quarter" idx="27" hasCustomPrompt="1"/>
          </p:nvPr>
        </p:nvSpPr>
        <p:spPr>
          <a:xfrm>
            <a:off x="718270" y="7735788"/>
            <a:ext cx="7291175" cy="648072"/>
          </a:xfrm>
          <a:blipFill dpi="0" rotWithShape="1">
            <a:blip r:embed="rId5"/>
            <a:srcRect/>
            <a:tile tx="0" ty="0" sx="100000" sy="100000" flip="none" algn="tl"/>
          </a:blip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>
              <a:spcBef>
                <a:spcPts val="0"/>
              </a:spcBef>
              <a:defRPr sz="28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2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8135094" y="7879804"/>
            <a:ext cx="8856984" cy="1656184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2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build="p" animBg="1">
        <p:tmplLst>
          <p:tmpl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 animBg="1">
        <p:tmplLst>
          <p:tmpl>
            <p:tnLst>
              <p:par>
                <p:cTn presetID="2" presetClass="entr" presetSubtype="9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9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8"/>
          <p:cNvSpPr>
            <a:spLocks noGrp="1"/>
          </p:cNvSpPr>
          <p:nvPr>
            <p:ph type="body" sz="quarter" idx="13" hasCustomPrompt="1"/>
          </p:nvPr>
        </p:nvSpPr>
        <p:spPr>
          <a:xfrm>
            <a:off x="1582366" y="1255490"/>
            <a:ext cx="13321480" cy="6476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542418" y="318964"/>
            <a:ext cx="16457772" cy="1059135"/>
          </a:xfrm>
        </p:spPr>
        <p:txBody>
          <a:bodyPr/>
          <a:lstStyle>
            <a:lvl1pPr algn="l">
              <a:defRPr baseline="0">
                <a:effectLst>
                  <a:outerShdw blurRad="127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</a:defRPr>
            </a:lvl1pPr>
          </a:lstStyle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9433" y="9752011"/>
            <a:ext cx="18295845" cy="53498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502246" y="9708380"/>
            <a:ext cx="17281920" cy="547688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The Power of PowerPoint – http://thepopp.com</a:t>
            </a:r>
            <a:endParaRPr lang="en-US" dirty="0"/>
          </a:p>
        </p:txBody>
      </p:sp>
      <p:sp>
        <p:nvSpPr>
          <p:cNvPr id="7" name="正方形/長方形 6"/>
          <p:cNvSpPr/>
          <p:nvPr userDrawn="1"/>
        </p:nvSpPr>
        <p:spPr>
          <a:xfrm rot="363050">
            <a:off x="-68529" y="336628"/>
            <a:ext cx="1512168" cy="151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217834" y="202432"/>
            <a:ext cx="1512168" cy="1512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483888" y="1166912"/>
            <a:ext cx="810446" cy="547688"/>
          </a:xfrm>
        </p:spPr>
        <p:txBody>
          <a:bodyPr/>
          <a:lstStyle/>
          <a:p>
            <a:fld id="{4DD2DA67-16D1-416E-90B8-EEE34644D6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グラフ プレースホルダー 7"/>
          <p:cNvSpPr>
            <a:spLocks noGrp="1"/>
          </p:cNvSpPr>
          <p:nvPr>
            <p:ph type="chart" sz="quarter" idx="14" hasCustomPrompt="1"/>
          </p:nvPr>
        </p:nvSpPr>
        <p:spPr>
          <a:xfrm>
            <a:off x="1519127" y="2695228"/>
            <a:ext cx="6048375" cy="60483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Add Graph</a:t>
            </a:r>
            <a:endParaRPr lang="en-US" dirty="0"/>
          </a:p>
        </p:txBody>
      </p:sp>
      <p:sp>
        <p:nvSpPr>
          <p:cNvPr id="17" name="テキスト プレースホルダー 8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2623220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8" name="テキスト プレースホルダー 8"/>
          <p:cNvSpPr>
            <a:spLocks noGrp="1"/>
          </p:cNvSpPr>
          <p:nvPr>
            <p:ph type="body" sz="quarter" idx="16" hasCustomPrompt="1"/>
          </p:nvPr>
        </p:nvSpPr>
        <p:spPr>
          <a:xfrm>
            <a:off x="9287222" y="3356237"/>
            <a:ext cx="8208912" cy="221931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19" name="テキスト プレースホルダー 8"/>
          <p:cNvSpPr>
            <a:spLocks noGrp="1"/>
          </p:cNvSpPr>
          <p:nvPr>
            <p:ph type="body" sz="quarter" idx="17" hasCustomPrompt="1"/>
          </p:nvPr>
        </p:nvSpPr>
        <p:spPr>
          <a:xfrm>
            <a:off x="9287222" y="5791572"/>
            <a:ext cx="8208912" cy="647650"/>
          </a:xfrm>
        </p:spPr>
        <p:txBody>
          <a:bodyPr>
            <a:noAutofit/>
          </a:bodyPr>
          <a:lstStyle>
            <a:lvl1pPr>
              <a:defRPr sz="40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cs typeface="Clear Sans Light" panose="020B0303030202020304" pitchFamily="34" charset="0"/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0" name="テキスト プレースホルダー 8"/>
          <p:cNvSpPr>
            <a:spLocks noGrp="1"/>
          </p:cNvSpPr>
          <p:nvPr>
            <p:ph type="body" sz="quarter" idx="18" hasCustomPrompt="1"/>
          </p:nvPr>
        </p:nvSpPr>
        <p:spPr>
          <a:xfrm>
            <a:off x="9287222" y="6524589"/>
            <a:ext cx="8208912" cy="2219311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7" grpId="0" animBg="1"/>
      <p:bldP spid="6" grpId="0" animBg="1"/>
      <p:bldP spid="5" grpId="0"/>
      <p:bldP spid="8" grpId="0"/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8287206" cy="10286554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1" y="411957"/>
            <a:ext cx="16457772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975149"/>
            <a:ext cx="16457772" cy="7214098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 smtClean="0"/>
              <a:t>Master Text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914321" y="953452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C836A-9FCA-458F-99FA-C7D60BED9CD6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247858" y="9534526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Power of PowerPoint – http://thepopp.com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105263" y="953452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2DA67-16D1-416E-90B8-EEE34644D6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9" r:id="rId3"/>
    <p:sldLayoutId id="2147483671" r:id="rId4"/>
    <p:sldLayoutId id="2147483662" r:id="rId5"/>
    <p:sldLayoutId id="2147483663" r:id="rId6"/>
    <p:sldLayoutId id="2147483666" r:id="rId7"/>
    <p:sldLayoutId id="2147483678" r:id="rId8"/>
    <p:sldLayoutId id="2147483661" r:id="rId9"/>
    <p:sldLayoutId id="2147483667" r:id="rId10"/>
    <p:sldLayoutId id="2147483668" r:id="rId11"/>
    <p:sldLayoutId id="2147483669" r:id="rId12"/>
    <p:sldLayoutId id="2147483670" r:id="rId13"/>
    <p:sldLayoutId id="2147483672" r:id="rId14"/>
    <p:sldLayoutId id="2147483673" r:id="rId15"/>
    <p:sldLayoutId id="2147483675" r:id="rId16"/>
    <p:sldLayoutId id="2147483677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1632753" rtl="0" eaLnBrk="1" latinLnBrk="0" hangingPunct="1">
        <a:spcBef>
          <a:spcPct val="0"/>
        </a:spcBef>
        <a:buNone/>
        <a:defRPr sz="8000" kern="1200" baseline="0">
          <a:solidFill>
            <a:schemeClr val="tx1"/>
          </a:solidFill>
          <a:latin typeface="+mj-lt"/>
          <a:ea typeface="Roboto Thin" pitchFamily="2" charset="0"/>
          <a:cs typeface="Clear Sans Thin" panose="020B0203030202020304" pitchFamily="34" charset="0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6"/>
            <a:ext cx="18287206" cy="10286554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321" y="411957"/>
            <a:ext cx="16457772" cy="105913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 smtClean="0"/>
              <a:t>Master Title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975149"/>
            <a:ext cx="16457772" cy="7214098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 smtClean="0"/>
              <a:t>Master Text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914321" y="953452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C836A-9FCA-458F-99FA-C7D60BED9CD6}" type="datetime1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247858" y="9534526"/>
            <a:ext cx="5790697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Power of PowerPoint – http://thepopp.com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105263" y="953452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2DA67-16D1-416E-90B8-EEE34644D6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6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82" r:id="rId3"/>
    <p:sldLayoutId id="2147483674" r:id="rId4"/>
    <p:sldLayoutId id="2147483681" r:id="rId5"/>
    <p:sldLayoutId id="2147483664" r:id="rId6"/>
    <p:sldLayoutId id="2147483676" r:id="rId7"/>
    <p:sldLayoutId id="2147483679" r:id="rId8"/>
    <p:sldLayoutId id="2147483704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1632753" rtl="0" eaLnBrk="1" latinLnBrk="0" hangingPunct="1">
        <a:spcBef>
          <a:spcPct val="0"/>
        </a:spcBef>
        <a:buNone/>
        <a:defRPr sz="8000" kern="1200" baseline="0">
          <a:solidFill>
            <a:schemeClr val="tx1"/>
          </a:solidFill>
          <a:latin typeface="+mj-lt"/>
          <a:ea typeface="Roboto Thin" pitchFamily="2" charset="0"/>
          <a:cs typeface="Clear Sans Thin" panose="020B0203030202020304" pitchFamily="34" charset="0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www.facebook.com/iamshudaizi/posts/3872385726120271/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acebook.com/iamshudaizi/posts/3872385726120271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</a:t>
            </a:r>
            <a:r>
              <a:rPr lang="zh-TW" altLang="en-US" dirty="0" smtClean="0"/>
              <a:t>一起大</a:t>
            </a:r>
            <a:r>
              <a:rPr lang="zh-TW" altLang="en-US" dirty="0"/>
              <a:t>口</a:t>
            </a:r>
            <a:r>
              <a:rPr lang="zh-TW" altLang="en-US" dirty="0" smtClean="0"/>
              <a:t>呼吸吧</a:t>
            </a:r>
            <a:r>
              <a:rPr lang="en-US" altLang="zh-TW" dirty="0" smtClean="0"/>
              <a:t>!</a:t>
            </a:r>
            <a:endParaRPr 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>
          <a:xfrm>
            <a:off x="1868589" y="5929318"/>
            <a:ext cx="16417824" cy="2036946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大成的五</a:t>
            </a:r>
            <a:r>
              <a:rPr lang="zh-TW" altLang="en-US" sz="3600" dirty="0"/>
              <a:t>葉</a:t>
            </a:r>
            <a:r>
              <a:rPr lang="zh-TW" altLang="en-US" sz="3600" dirty="0" smtClean="0"/>
              <a:t>松</a:t>
            </a:r>
            <a:r>
              <a:rPr lang="en-US" altLang="zh-TW" sz="3600" dirty="0" smtClean="0"/>
              <a:t>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7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34">
        <p:fade/>
      </p:transition>
    </mc:Choice>
    <mc:Fallback xmlns="">
      <p:transition spd="med" advTm="53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プレースホルダー 23"/>
          <p:cNvSpPr>
            <a:spLocks noGrp="1"/>
          </p:cNvSpPr>
          <p:nvPr>
            <p:ph type="body" sz="quarter" idx="13"/>
          </p:nvPr>
        </p:nvSpPr>
        <p:spPr>
          <a:xfrm>
            <a:off x="1570778" y="1428724"/>
            <a:ext cx="14859104" cy="647650"/>
          </a:xfrm>
        </p:spPr>
        <p:txBody>
          <a:bodyPr>
            <a:noAutofit/>
          </a:bodyPr>
          <a:lstStyle/>
          <a:p>
            <a:r>
              <a:rPr lang="zh-TW" altLang="en-US" sz="3600" dirty="0"/>
              <a:t>五葉</a:t>
            </a:r>
            <a:r>
              <a:rPr lang="zh-TW" altLang="en-US" sz="3600" dirty="0" smtClean="0"/>
              <a:t>松要說再見了，</a:t>
            </a:r>
            <a:endParaRPr lang="en-US" altLang="zh-TW" sz="3600" dirty="0" smtClean="0"/>
          </a:p>
          <a:p>
            <a:r>
              <a:rPr lang="zh-TW" altLang="en-US" sz="3600" dirty="0" smtClean="0"/>
              <a:t>但是他曾經在大成國小過得很開心，我們會一直記得他的！</a:t>
            </a:r>
            <a:endParaRPr lang="en-US" altLang="zh-TW" sz="3600" dirty="0"/>
          </a:p>
          <a:p>
            <a:endParaRPr lang="en-US" sz="3600" dirty="0"/>
          </a:p>
        </p:txBody>
      </p:sp>
      <p:sp>
        <p:nvSpPr>
          <p:cNvPr id="23" name="タイトル 22"/>
          <p:cNvSpPr>
            <a:spLocks noGrp="1"/>
          </p:cNvSpPr>
          <p:nvPr>
            <p:ph type="title"/>
          </p:nvPr>
        </p:nvSpPr>
        <p:spPr>
          <a:xfrm>
            <a:off x="1570778" y="285716"/>
            <a:ext cx="16457772" cy="1059135"/>
          </a:xfrm>
        </p:spPr>
        <p:txBody>
          <a:bodyPr/>
          <a:lstStyle/>
          <a:p>
            <a:r>
              <a:rPr lang="zh-TW" altLang="en-US" dirty="0" smtClean="0"/>
              <a:t>一起大口呼吸吧</a:t>
            </a:r>
            <a:r>
              <a:rPr lang="en-US" altLang="zh-TW" dirty="0" smtClean="0"/>
              <a:t>!  </a:t>
            </a:r>
            <a:r>
              <a:rPr lang="zh-TW" altLang="en-US" sz="4000" dirty="0" smtClean="0"/>
              <a:t>還給</a:t>
            </a:r>
            <a:r>
              <a:rPr lang="zh-TW" altLang="en-US" sz="4000" dirty="0"/>
              <a:t>校園植物友善環境</a:t>
            </a:r>
            <a:endParaRPr lang="en-US" sz="4000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Clear Sans" panose="020B0503030202020304" pitchFamily="34" charset="0"/>
                <a:cs typeface="Clear Sans" panose="020B0503030202020304" pitchFamily="34" charset="0"/>
              </a:rPr>
              <a:t>樹木周圍的土地留給樹木</a:t>
            </a:r>
            <a:endParaRPr lang="en-US" sz="3200" dirty="0"/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逐漸減少花台，水泥鋪面，柏油鋪</a:t>
            </a:r>
            <a:r>
              <a:rPr lang="zh-TW" altLang="en-US" dirty="0" smtClean="0"/>
              <a:t>面。</a:t>
            </a:r>
            <a:endParaRPr lang="en-US" dirty="0"/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落葉堆肥於樹根，增加養分。</a:t>
            </a:r>
            <a:endParaRPr lang="en-US" sz="3200" dirty="0"/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減少樹皮樹枝樹葉受損減少。</a:t>
            </a:r>
            <a:endParaRPr lang="en-US" sz="3200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 smtClean="0"/>
              <a:t>打開硬舖面</a:t>
            </a:r>
            <a:endParaRPr lang="en-US" dirty="0"/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TW" altLang="en-US" dirty="0" smtClean="0"/>
              <a:t>不踩踏</a:t>
            </a:r>
            <a:endParaRPr lang="en-US" dirty="0"/>
          </a:p>
        </p:txBody>
      </p:sp>
      <p:sp>
        <p:nvSpPr>
          <p:cNvPr id="32" name="テキスト プレースホルダー 3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TW" altLang="en-US" dirty="0" smtClean="0"/>
              <a:t>不攀折</a:t>
            </a:r>
            <a:endParaRPr lang="en-US" dirty="0"/>
          </a:p>
        </p:txBody>
      </p:sp>
      <p:sp>
        <p:nvSpPr>
          <p:cNvPr id="33" name="テキスト プレースホルダー 3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TW" altLang="en-US" dirty="0" smtClean="0"/>
              <a:t>落葉歸根</a:t>
            </a:r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6" y="2786046"/>
            <a:ext cx="5789040" cy="56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98671"/>
      </p:ext>
    </p:extLst>
  </p:cSld>
  <p:clrMapOvr>
    <a:masterClrMapping/>
  </p:clrMapOvr>
  <p:transition spd="slow" advTm="5568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70778" y="857220"/>
            <a:ext cx="16457772" cy="1059135"/>
          </a:xfrm>
        </p:spPr>
        <p:txBody>
          <a:bodyPr/>
          <a:lstStyle/>
          <a:p>
            <a:r>
              <a:rPr lang="zh-TW" altLang="en-US" dirty="0" smtClean="0"/>
              <a:t>五葉松乾枯調查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1213588" y="3500426"/>
            <a:ext cx="13321480" cy="647650"/>
          </a:xfrm>
        </p:spPr>
        <p:txBody>
          <a:bodyPr>
            <a:noAutofit/>
          </a:bodyPr>
          <a:lstStyle/>
          <a:p>
            <a:r>
              <a:rPr lang="zh-TW" altLang="en-US" sz="4400" dirty="0" smtClean="0"/>
              <a:t>秘密花園的五葉松乾枯了</a:t>
            </a:r>
            <a:r>
              <a:rPr lang="en-US" altLang="zh-TW" sz="4400" dirty="0" smtClean="0"/>
              <a:t>…</a:t>
            </a:r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發生了什麼事呢</a:t>
            </a:r>
            <a:r>
              <a:rPr lang="en-US" altLang="zh-TW" sz="3600" dirty="0" smtClean="0"/>
              <a:t>?</a:t>
            </a:r>
            <a:endParaRPr lang="en-US" sz="36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478" y="1471278"/>
            <a:ext cx="5922312" cy="78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88246"/>
      </p:ext>
    </p:extLst>
  </p:cSld>
  <p:clrMapOvr>
    <a:masterClrMapping/>
  </p:clrMapOvr>
  <p:transition spd="slow" advTm="2782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フリーフォーム 43"/>
          <p:cNvSpPr/>
          <p:nvPr/>
        </p:nvSpPr>
        <p:spPr>
          <a:xfrm>
            <a:off x="-206062" y="2846231"/>
            <a:ext cx="18893307" cy="3863662"/>
          </a:xfrm>
          <a:custGeom>
            <a:avLst/>
            <a:gdLst>
              <a:gd name="connsiteX0" fmla="*/ 0 w 18893307"/>
              <a:gd name="connsiteY0" fmla="*/ 502276 h 3863662"/>
              <a:gd name="connsiteX1" fmla="*/ 4958366 w 18893307"/>
              <a:gd name="connsiteY1" fmla="*/ 502276 h 3863662"/>
              <a:gd name="connsiteX2" fmla="*/ 4958366 w 18893307"/>
              <a:gd name="connsiteY2" fmla="*/ 3863662 h 3863662"/>
              <a:gd name="connsiteX3" fmla="*/ 5924282 w 18893307"/>
              <a:gd name="connsiteY3" fmla="*/ 3863662 h 3863662"/>
              <a:gd name="connsiteX4" fmla="*/ 5924282 w 18893307"/>
              <a:gd name="connsiteY4" fmla="*/ 850006 h 3863662"/>
              <a:gd name="connsiteX5" fmla="*/ 11681138 w 18893307"/>
              <a:gd name="connsiteY5" fmla="*/ 850006 h 3863662"/>
              <a:gd name="connsiteX6" fmla="*/ 11681138 w 18893307"/>
              <a:gd name="connsiteY6" fmla="*/ 3078051 h 3863662"/>
              <a:gd name="connsiteX7" fmla="*/ 12750085 w 18893307"/>
              <a:gd name="connsiteY7" fmla="*/ 3078051 h 3863662"/>
              <a:gd name="connsiteX8" fmla="*/ 12750085 w 18893307"/>
              <a:gd name="connsiteY8" fmla="*/ 0 h 3863662"/>
              <a:gd name="connsiteX9" fmla="*/ 18893307 w 18893307"/>
              <a:gd name="connsiteY9" fmla="*/ 0 h 386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93307" h="3863662">
                <a:moveTo>
                  <a:pt x="0" y="502276"/>
                </a:moveTo>
                <a:lnTo>
                  <a:pt x="4958366" y="502276"/>
                </a:lnTo>
                <a:lnTo>
                  <a:pt x="4958366" y="3863662"/>
                </a:lnTo>
                <a:lnTo>
                  <a:pt x="5924282" y="3863662"/>
                </a:lnTo>
                <a:lnTo>
                  <a:pt x="5924282" y="850006"/>
                </a:lnTo>
                <a:lnTo>
                  <a:pt x="11681138" y="850006"/>
                </a:lnTo>
                <a:lnTo>
                  <a:pt x="11681138" y="3078051"/>
                </a:lnTo>
                <a:lnTo>
                  <a:pt x="12750085" y="3078051"/>
                </a:lnTo>
                <a:lnTo>
                  <a:pt x="12750085" y="0"/>
                </a:lnTo>
                <a:lnTo>
                  <a:pt x="18893307" y="0"/>
                </a:lnTo>
              </a:path>
            </a:pathLst>
          </a:cu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3"/>
          </p:nvPr>
        </p:nvSpPr>
        <p:spPr>
          <a:xfrm>
            <a:off x="1570778" y="1571600"/>
            <a:ext cx="13321480" cy="1217522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為了設置無障礙升降設備，讓身心障礙的孩子更能通行無阻，</a:t>
            </a:r>
            <a:endParaRPr lang="en-US" altLang="zh-TW" dirty="0" smtClean="0"/>
          </a:p>
          <a:p>
            <a:r>
              <a:rPr lang="zh-TW" altLang="en-US" dirty="0" smtClean="0"/>
              <a:t>我們必須請五葉松搬個家</a:t>
            </a:r>
            <a:r>
              <a:rPr lang="en-US" altLang="zh-TW" sz="2000" dirty="0" smtClean="0"/>
              <a:t>…(</a:t>
            </a:r>
            <a:r>
              <a:rPr lang="zh-TW" altLang="en-US" sz="2000" dirty="0" smtClean="0"/>
              <a:t>真是不好意思</a:t>
            </a:r>
            <a:r>
              <a:rPr lang="en-US" altLang="zh-TW" sz="2000" dirty="0" smtClean="0"/>
              <a:t>~)</a:t>
            </a:r>
            <a:endParaRPr lang="en-US" sz="2000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是</a:t>
            </a:r>
            <a:r>
              <a:rPr lang="zh-TW" altLang="en-US" dirty="0" smtClean="0"/>
              <a:t>因為搬家的過程中發生</a:t>
            </a:r>
            <a:r>
              <a:rPr lang="zh-TW" altLang="en-US" dirty="0"/>
              <a:t>問題嗎</a:t>
            </a:r>
            <a:r>
              <a:rPr lang="en-US" altLang="zh-TW" dirty="0"/>
              <a:t>?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正方形/長方形 9"/>
          <p:cNvSpPr/>
          <p:nvPr/>
        </p:nvSpPr>
        <p:spPr>
          <a:xfrm rot="363050">
            <a:off x="1054566" y="2958658"/>
            <a:ext cx="2523812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正方形/長方形 10"/>
          <p:cNvSpPr/>
          <p:nvPr/>
        </p:nvSpPr>
        <p:spPr>
          <a:xfrm>
            <a:off x="934294" y="2879465"/>
            <a:ext cx="2523812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r>
              <a:rPr lang="en-US" altLang="zh-TW" sz="2400" dirty="0" smtClean="0"/>
              <a:t>07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4</a:t>
            </a:r>
            <a:r>
              <a:rPr lang="zh-TW" altLang="en-US" sz="2400" dirty="0" smtClean="0"/>
              <a:t>月</a:t>
            </a:r>
          </a:p>
        </p:txBody>
      </p:sp>
      <p:sp>
        <p:nvSpPr>
          <p:cNvPr id="27" name="正方形/長方形 26"/>
          <p:cNvSpPr/>
          <p:nvPr/>
        </p:nvSpPr>
        <p:spPr>
          <a:xfrm rot="363050">
            <a:off x="7020952" y="3336327"/>
            <a:ext cx="2523812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正方形/長方形 27"/>
          <p:cNvSpPr/>
          <p:nvPr/>
        </p:nvSpPr>
        <p:spPr>
          <a:xfrm>
            <a:off x="6900680" y="3257134"/>
            <a:ext cx="2523812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108</a:t>
            </a:r>
            <a:r>
              <a:rPr lang="zh-TW" altLang="en-US" sz="2400" dirty="0"/>
              <a:t>年</a:t>
            </a:r>
            <a:r>
              <a:rPr lang="en-US" altLang="zh-TW" sz="2400" dirty="0"/>
              <a:t>2</a:t>
            </a:r>
            <a:r>
              <a:rPr lang="zh-TW" altLang="en-US" sz="2400" dirty="0" smtClean="0"/>
              <a:t>月</a:t>
            </a:r>
            <a:endParaRPr lang="en-US" altLang="zh-TW" sz="2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434453" y="4026464"/>
            <a:ext cx="4104456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移植</a:t>
            </a:r>
            <a:endParaRPr lang="en-US" sz="2800" dirty="0">
              <a:solidFill>
                <a:schemeClr val="bg2"/>
              </a:solidFill>
              <a:latin typeface="Clear Sans Light" panose="020B0303030202020304" pitchFamily="34" charset="0"/>
              <a:cs typeface="Clear Sans Light" panose="020B03030302020203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388272" y="4522793"/>
            <a:ext cx="3709667" cy="40011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</a:rPr>
              <a:t>機具進場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4" y="4990946"/>
            <a:ext cx="4289912" cy="3227045"/>
          </a:xfrm>
          <a:prstGeom prst="rect">
            <a:avLst/>
          </a:prstGeom>
        </p:spPr>
      </p:pic>
      <p:sp>
        <p:nvSpPr>
          <p:cNvPr id="35" name="正方形/長方形 34"/>
          <p:cNvSpPr/>
          <p:nvPr/>
        </p:nvSpPr>
        <p:spPr>
          <a:xfrm rot="363050">
            <a:off x="13731506" y="2428481"/>
            <a:ext cx="2523812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正方形/長方形 35"/>
          <p:cNvSpPr/>
          <p:nvPr/>
        </p:nvSpPr>
        <p:spPr>
          <a:xfrm>
            <a:off x="13611234" y="2349288"/>
            <a:ext cx="2523812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108</a:t>
            </a:r>
            <a:r>
              <a:rPr lang="zh-TW" altLang="en-US" sz="2400" dirty="0"/>
              <a:t>年</a:t>
            </a:r>
            <a:r>
              <a:rPr lang="en-US" altLang="zh-TW" sz="2400" dirty="0"/>
              <a:t>2</a:t>
            </a:r>
            <a:r>
              <a:rPr lang="zh-TW" altLang="en-US" sz="2400" dirty="0" smtClean="0"/>
              <a:t>月</a:t>
            </a:r>
            <a:endParaRPr lang="en-US" altLang="zh-TW" sz="2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3642451" y="3415308"/>
            <a:ext cx="4104456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移植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3642451" y="3859550"/>
            <a:ext cx="3709667" cy="40011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</a:rPr>
              <a:t>植株固定及呼吸管設置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93" y="5032020"/>
            <a:ext cx="5527122" cy="414534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3941858" y="7283676"/>
            <a:ext cx="4104456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移植</a:t>
            </a:r>
            <a:endParaRPr lang="zh-TW" altLang="en-US" sz="2800" dirty="0">
              <a:solidFill>
                <a:schemeClr val="bg2"/>
              </a:solidFill>
              <a:latin typeface="Clear Sans Light" panose="020B0303030202020304" pitchFamily="34" charset="0"/>
              <a:cs typeface="Clear Sans Light" panose="020B03030302020203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65511" y="3945485"/>
            <a:ext cx="4104456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斷根</a:t>
            </a:r>
          </a:p>
        </p:txBody>
      </p:sp>
      <p:sp>
        <p:nvSpPr>
          <p:cNvPr id="23" name="正方形/長方形 22"/>
          <p:cNvSpPr/>
          <p:nvPr/>
        </p:nvSpPr>
        <p:spPr>
          <a:xfrm rot="363050">
            <a:off x="4030913" y="6296849"/>
            <a:ext cx="2523812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正方形/長方形 23"/>
          <p:cNvSpPr/>
          <p:nvPr/>
        </p:nvSpPr>
        <p:spPr>
          <a:xfrm>
            <a:off x="3910641" y="6217656"/>
            <a:ext cx="2523812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r>
              <a:rPr lang="en-US" altLang="zh-TW" sz="2400" dirty="0" smtClean="0"/>
              <a:t>08</a:t>
            </a:r>
            <a:r>
              <a:rPr lang="zh-TW" altLang="en-US" sz="2400" dirty="0" smtClean="0"/>
              <a:t>年</a:t>
            </a:r>
            <a:r>
              <a:rPr lang="en-US" altLang="zh-TW" sz="2400" dirty="0" smtClean="0"/>
              <a:t>2</a:t>
            </a:r>
            <a:r>
              <a:rPr lang="zh-TW" altLang="en-US" sz="2400" dirty="0" smtClean="0"/>
              <a:t>月</a:t>
            </a:r>
            <a:endParaRPr lang="en-US" altLang="zh-TW" sz="2400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941858" y="7727918"/>
            <a:ext cx="3709667" cy="707886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</a:rPr>
              <a:t>經過半年以上斷根</a:t>
            </a:r>
            <a:endParaRPr lang="en-US" altLang="zh-TW" sz="2000" dirty="0" smtClean="0">
              <a:solidFill>
                <a:schemeClr val="bg1"/>
              </a:solidFill>
            </a:endParaRPr>
          </a:p>
          <a:p>
            <a:r>
              <a:rPr lang="zh-TW" altLang="en-US" sz="2000" dirty="0" smtClean="0">
                <a:solidFill>
                  <a:schemeClr val="bg1"/>
                </a:solidFill>
              </a:rPr>
              <a:t>選擇於冬天移植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25"/>
          <p:cNvSpPr txBox="1"/>
          <p:nvPr/>
        </p:nvSpPr>
        <p:spPr>
          <a:xfrm>
            <a:off x="906349" y="4468705"/>
            <a:ext cx="3709667" cy="40011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</a:rPr>
              <a:t>調整根系處置傷口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 rot="363050">
            <a:off x="10919662" y="5518166"/>
            <a:ext cx="2523812" cy="90784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正方形/長方形 31"/>
          <p:cNvSpPr/>
          <p:nvPr/>
        </p:nvSpPr>
        <p:spPr>
          <a:xfrm>
            <a:off x="10799390" y="5438973"/>
            <a:ext cx="2523812" cy="90784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108</a:t>
            </a:r>
            <a:r>
              <a:rPr lang="zh-TW" altLang="en-US" sz="2400" dirty="0"/>
              <a:t>年</a:t>
            </a:r>
            <a:r>
              <a:rPr lang="en-US" altLang="zh-TW" sz="2400" dirty="0"/>
              <a:t>2</a:t>
            </a:r>
            <a:r>
              <a:rPr lang="zh-TW" altLang="en-US" sz="2400" dirty="0" smtClean="0"/>
              <a:t>月</a:t>
            </a:r>
            <a:endParaRPr lang="en-US" altLang="zh-TW" sz="24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48" y="7073820"/>
            <a:ext cx="3450751" cy="2588063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11059448" y="6975510"/>
            <a:ext cx="3709667" cy="40011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bg1"/>
                </a:solidFill>
              </a:rPr>
              <a:t>挖開根系周圍覆土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1120298" y="6504104"/>
            <a:ext cx="4104456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bg2"/>
                </a:solidFill>
                <a:latin typeface="Clear Sans Light" panose="020B0303030202020304" pitchFamily="34" charset="0"/>
                <a:cs typeface="Clear Sans Light" panose="020B0303030202020304" pitchFamily="34" charset="0"/>
              </a:rPr>
              <a:t>移植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292" y="4418404"/>
            <a:ext cx="4694928" cy="352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99515"/>
      </p:ext>
    </p:extLst>
  </p:cSld>
  <p:clrMapOvr>
    <a:masterClrMapping/>
  </p:clrMapOvr>
  <p:transition spd="slow" advTm="893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25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0" grpId="0" animBg="1"/>
      <p:bldP spid="11" grpId="0" animBg="1"/>
      <p:bldP spid="27" grpId="0" animBg="1"/>
      <p:bldP spid="28" grpId="0" animBg="1"/>
      <p:bldP spid="29" grpId="0"/>
      <p:bldP spid="30" grpId="0"/>
      <p:bldP spid="35" grpId="0" animBg="1"/>
      <p:bldP spid="36" grpId="0" animBg="1"/>
      <p:bldP spid="37" grpId="0"/>
      <p:bldP spid="38" grpId="0"/>
      <p:bldP spid="25" grpId="0"/>
      <p:bldP spid="17" grpId="0"/>
      <p:bldP spid="23" grpId="0" animBg="1"/>
      <p:bldP spid="24" grpId="0" animBg="1"/>
      <p:bldP spid="26" grpId="0"/>
      <p:bldP spid="39" grpId="0"/>
      <p:bldP spid="31" grpId="0" animBg="1"/>
      <p:bldP spid="32" grpId="0" animBg="1"/>
      <p:bldP spid="34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1642216" y="1714476"/>
            <a:ext cx="13321480" cy="647650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五葉松的新家 要怎麼佈置呢</a:t>
            </a:r>
            <a:r>
              <a:rPr lang="en-US" altLang="zh-TW" dirty="0" smtClean="0"/>
              <a:t>?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還是因為新家沒有準備好</a:t>
            </a:r>
            <a:r>
              <a:rPr lang="en-US" altLang="zh-TW" dirty="0" smtClean="0"/>
              <a:t>?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 smtClean="0"/>
              <a:t>照護檢討</a:t>
            </a:r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TW" altLang="en-US" sz="3200" dirty="0" smtClean="0"/>
              <a:t>看到植物乾枯，我們首先想到的是</a:t>
            </a:r>
            <a:r>
              <a:rPr lang="en-US" altLang="zh-TW" sz="3200" dirty="0" smtClean="0"/>
              <a:t>”</a:t>
            </a:r>
            <a:r>
              <a:rPr lang="zh-TW" altLang="en-US" sz="3200" dirty="0" smtClean="0"/>
              <a:t>缺水</a:t>
            </a:r>
            <a:r>
              <a:rPr lang="en-US" altLang="zh-TW" sz="3200" dirty="0" smtClean="0"/>
              <a:t>”</a:t>
            </a:r>
            <a:r>
              <a:rPr lang="zh-TW" altLang="en-US" sz="3200" dirty="0" smtClean="0"/>
              <a:t>，但是周圍的其他植物都活得好好的，花草也長得很茂盛。</a:t>
            </a:r>
            <a:endParaRPr lang="en-US" altLang="zh-TW" sz="3200" dirty="0"/>
          </a:p>
          <a:p>
            <a:pPr marL="457200" indent="-457200">
              <a:buFont typeface="+mj-lt"/>
              <a:buAutoNum type="arabicPeriod"/>
            </a:pPr>
            <a:r>
              <a:rPr lang="zh-TW" altLang="en-US" sz="3200" dirty="0" smtClean="0"/>
              <a:t>是氣候的關係嗎</a:t>
            </a:r>
            <a:r>
              <a:rPr lang="en-US" altLang="zh-TW" sz="3200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3200" dirty="0"/>
              <a:t>是</a:t>
            </a:r>
            <a:r>
              <a:rPr lang="zh-TW" altLang="en-US" sz="3200" dirty="0" smtClean="0"/>
              <a:t>日照的關係嗎</a:t>
            </a:r>
            <a:r>
              <a:rPr lang="en-US" altLang="zh-TW" sz="3200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3200" dirty="0" smtClean="0"/>
              <a:t>是呼吸管被堵塞了嗎</a:t>
            </a:r>
            <a:r>
              <a:rPr lang="en-US" altLang="zh-TW" sz="3200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3200" dirty="0" smtClean="0"/>
              <a:t>是蟲害嗎</a:t>
            </a:r>
            <a:r>
              <a:rPr lang="en-US" altLang="zh-TW" sz="3200" dirty="0"/>
              <a:t>?</a:t>
            </a:r>
            <a:endParaRPr lang="en-US" altLang="zh-TW" sz="3200" dirty="0" smtClean="0"/>
          </a:p>
          <a:p>
            <a:endParaRPr lang="en-US" dirty="0"/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79" y="3586023"/>
            <a:ext cx="7920880" cy="4457236"/>
          </a:xfrm>
        </p:spPr>
      </p:pic>
    </p:spTree>
    <p:extLst>
      <p:ext uri="{BB962C8B-B14F-4D97-AF65-F5344CB8AC3E}">
        <p14:creationId xmlns:p14="http://schemas.microsoft.com/office/powerpoint/2010/main" val="2540253375"/>
      </p:ext>
    </p:extLst>
  </p:cSld>
  <p:clrMapOvr>
    <a:masterClrMapping/>
  </p:clrMapOvr>
  <p:transition spd="slow" advTm="316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13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檢視樹皮表層</a:t>
            </a:r>
            <a:endParaRPr lang="en-US" altLang="zh-TW" dirty="0" smtClean="0"/>
          </a:p>
          <a:p>
            <a:r>
              <a:rPr lang="zh-TW" altLang="en-US" dirty="0" smtClean="0"/>
              <a:t>發現有白蟻進駐</a:t>
            </a:r>
            <a:endParaRPr 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有病還是要看醫生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樹醫生來了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檢查土壤深度</a:t>
            </a:r>
            <a:endParaRPr lang="en-US" altLang="zh-TW" dirty="0" smtClean="0"/>
          </a:p>
          <a:p>
            <a:r>
              <a:rPr lang="zh-TW" altLang="en-US" dirty="0" smtClean="0"/>
              <a:t>了解土壤狀況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用槌子敲擊樹幹</a:t>
            </a:r>
            <a:endParaRPr lang="en-US" altLang="zh-TW" dirty="0" smtClean="0"/>
          </a:p>
          <a:p>
            <a:r>
              <a:rPr lang="zh-TW" altLang="en-US" dirty="0" smtClean="0"/>
              <a:t>了解樹幹內部的狀況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觀察樹葉及樹枝乾枯情形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Organize</a:t>
            </a:r>
            <a:endParaRPr 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Orbit</a:t>
            </a:r>
            <a:endParaRPr 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/>
              <a:t>Origin</a:t>
            </a:r>
            <a:endParaRPr 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 smtClean="0"/>
              <a:t>Optimize</a:t>
            </a:r>
            <a:endParaRPr 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54" y="1509392"/>
            <a:ext cx="3112902" cy="415053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80" y="494898"/>
            <a:ext cx="3916913" cy="52225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86" y="5801147"/>
            <a:ext cx="3182665" cy="42435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09" y="5879957"/>
            <a:ext cx="2934322" cy="39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913"/>
      </p:ext>
    </p:extLst>
  </p:cSld>
  <p:clrMapOvr>
    <a:masterClrMapping/>
  </p:clrMapOvr>
  <p:transition spd="slow" advTm="7001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1499340" y="571468"/>
            <a:ext cx="16457772" cy="1059135"/>
          </a:xfrm>
        </p:spPr>
        <p:txBody>
          <a:bodyPr/>
          <a:lstStyle/>
          <a:p>
            <a:r>
              <a:rPr lang="zh-TW" altLang="en-US" dirty="0" smtClean="0"/>
              <a:t>診斷報告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Th</a:t>
            </a:r>
            <a:r>
              <a:rPr lang="en-US" altLang="zh-TW" dirty="0">
                <a:hlinkClick r:id="rId2"/>
              </a:rPr>
              <a:t>https://www.facebook.com/iamshudaizi/posts/3872385726120271/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TW" altLang="en-US" dirty="0" smtClean="0"/>
              <a:t>基地排水不</a:t>
            </a:r>
            <a:r>
              <a:rPr lang="zh-TW" altLang="en-US" dirty="0"/>
              <a:t>良</a:t>
            </a:r>
            <a:endParaRPr 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6"/>
          </p:nvPr>
        </p:nvSpPr>
        <p:spPr>
          <a:xfrm>
            <a:off x="9287222" y="3356237"/>
            <a:ext cx="8208912" cy="1067605"/>
          </a:xfrm>
        </p:spPr>
        <p:txBody>
          <a:bodyPr/>
          <a:lstStyle/>
          <a:p>
            <a:r>
              <a:rPr lang="zh-TW" altLang="en-US" dirty="0" smtClean="0"/>
              <a:t>檢視土壤狀態，發現土壤很濕，乾枯原因不是缺水，而是排水不良。</a:t>
            </a:r>
            <a:endParaRPr 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7"/>
          </p:nvPr>
        </p:nvSpPr>
        <p:spPr>
          <a:xfrm>
            <a:off x="9287222" y="4309244"/>
            <a:ext cx="8208912" cy="647650"/>
          </a:xfrm>
        </p:spPr>
        <p:txBody>
          <a:bodyPr/>
          <a:lstStyle/>
          <a:p>
            <a:r>
              <a:rPr lang="zh-TW" altLang="en-US" dirty="0" smtClean="0"/>
              <a:t>蒸散作用是根系吸水的動力</a:t>
            </a:r>
            <a:endParaRPr 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8"/>
          </p:nvPr>
        </p:nvSpPr>
        <p:spPr>
          <a:xfrm>
            <a:off x="9314031" y="5175910"/>
            <a:ext cx="8208912" cy="995175"/>
          </a:xfrm>
        </p:spPr>
        <p:txBody>
          <a:bodyPr/>
          <a:lstStyle/>
          <a:p>
            <a:r>
              <a:rPr lang="zh-TW" altLang="en-US" dirty="0" smtClean="0"/>
              <a:t>針葉樹種蒸散作用較不旺盛，又因移植時修枝，使的蒸散作用強度再降低，根系吸水速度不及積水速度。</a:t>
            </a:r>
            <a:endParaRPr lang="en-US" dirty="0"/>
          </a:p>
        </p:txBody>
      </p:sp>
      <p:graphicFrame>
        <p:nvGraphicFramePr>
          <p:cNvPr id="20" name="グラフ プレースホルダー 8"/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1626607502"/>
              </p:ext>
            </p:extLst>
          </p:nvPr>
        </p:nvGraphicFramePr>
        <p:xfrm>
          <a:off x="214214" y="1687116"/>
          <a:ext cx="10017655" cy="820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テキスト プレースホルダー 17"/>
          <p:cNvSpPr txBox="1">
            <a:spLocks/>
          </p:cNvSpPr>
          <p:nvPr/>
        </p:nvSpPr>
        <p:spPr>
          <a:xfrm>
            <a:off x="9287222" y="6141210"/>
            <a:ext cx="8208912" cy="647650"/>
          </a:xfrm>
          <a:prstGeom prst="rect">
            <a:avLst/>
          </a:prstGeom>
        </p:spPr>
        <p:txBody>
          <a:bodyPr vert="horz" lIns="163275" tIns="81638" rIns="163275" bIns="81638" rtlCol="0">
            <a:no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 baseline="0">
                <a:solidFill>
                  <a:schemeClr val="bg2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lear Sans Light" panose="020B0303030202020304" pitchFamily="34" charset="0"/>
                <a:ea typeface="+mn-ea"/>
                <a:cs typeface="Clear Sans Light" panose="020B0303030202020304" pitchFamily="34" charset="0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根系也需要呼吸</a:t>
            </a:r>
            <a:endParaRPr lang="en-US" dirty="0"/>
          </a:p>
        </p:txBody>
      </p:sp>
      <p:sp>
        <p:nvSpPr>
          <p:cNvPr id="12" name="テキスト プレースホルダー 18"/>
          <p:cNvSpPr txBox="1">
            <a:spLocks/>
          </p:cNvSpPr>
          <p:nvPr/>
        </p:nvSpPr>
        <p:spPr>
          <a:xfrm>
            <a:off x="9316127" y="6978002"/>
            <a:ext cx="8208912" cy="109812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根部</a:t>
            </a:r>
            <a:r>
              <a:rPr lang="zh-TW" altLang="en-US" dirty="0"/>
              <a:t>吸水需要耗能，必需以呼吸作用得到能量，於是需要</a:t>
            </a:r>
            <a:r>
              <a:rPr lang="zh-TW" altLang="en-US" dirty="0" smtClean="0"/>
              <a:t>氧氣，基地排水不良讓五葉松缺氧窒息。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95415"/>
      </p:ext>
    </p:extLst>
  </p:cSld>
  <p:clrMapOvr>
    <a:masterClrMapping/>
  </p:clrMapOvr>
  <p:transition spd="slow" advTm="3811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プレースホルダー 22"/>
          <p:cNvSpPr>
            <a:spLocks noGrp="1"/>
          </p:cNvSpPr>
          <p:nvPr>
            <p:ph type="body" sz="quarter" idx="13"/>
          </p:nvPr>
        </p:nvSpPr>
        <p:spPr>
          <a:xfrm>
            <a:off x="1499340" y="1785914"/>
            <a:ext cx="13321480" cy="647650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如何聽到植物的呼救</a:t>
            </a:r>
            <a:r>
              <a:rPr lang="en-US" altLang="zh-TW" dirty="0" smtClean="0"/>
              <a:t>? </a:t>
            </a:r>
            <a:r>
              <a:rPr lang="zh-TW" altLang="en-US" dirty="0" smtClean="0"/>
              <a:t>植物不舒服了嗎</a:t>
            </a:r>
            <a:r>
              <a:rPr lang="en-US" altLang="zh-TW" dirty="0" smtClean="0"/>
              <a:t>?</a:t>
            </a:r>
            <a:endParaRPr lang="en-US" dirty="0"/>
          </a:p>
        </p:txBody>
      </p:sp>
      <p:sp>
        <p:nvSpPr>
          <p:cNvPr id="22" name="タイトル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校園裡的其他樹木呢</a:t>
            </a:r>
            <a:r>
              <a:rPr lang="en-US" altLang="zh-TW" dirty="0" smtClean="0"/>
              <a:t>?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https://www.facebook.com/iamshudaizi/posts/3872385726120271/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TW" altLang="en-US" dirty="0" smtClean="0"/>
              <a:t>植物呼救的行為表現</a:t>
            </a:r>
            <a:endParaRPr 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2800" dirty="0"/>
              <a:t>土壤的踩踏、夯實與鋪面等，使表層土壤成為缺氧的硬實層，於是根系就會死亡或往上生長，尋找有氧氣的土壤，造成浮根</a:t>
            </a:r>
            <a:r>
              <a:rPr lang="zh-TW" altLang="en-US" sz="2800" dirty="0" smtClean="0"/>
              <a:t>。</a:t>
            </a:r>
            <a:endParaRPr lang="en-US" sz="2800" dirty="0" smtClean="0">
              <a:latin typeface="Clear Sans" panose="020B0503030202020304" pitchFamily="34" charset="0"/>
              <a:cs typeface="Clear Sans" panose="020B05030302020203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 smtClean="0"/>
              <a:t>一般來說，樹枝會向上生長尋求陽光，如果根系不健康，植物會想辦法壓低自己的高度，讓樹枝向下彎曲。</a:t>
            </a:r>
            <a:endParaRPr lang="en-US" altLang="zh-TW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 smtClean="0"/>
              <a:t>榕樹長出氣根是因為土裡的氧氣不足，長出氣根來呼吸。</a:t>
            </a:r>
            <a:endParaRPr lang="en-US" altLang="zh-TW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 smtClean="0"/>
              <a:t>葉子的大小和植物的健康有關。</a:t>
            </a:r>
            <a:endParaRPr lang="en-US" altLang="zh-TW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 smtClean="0"/>
              <a:t>樹皮的顏色可以反映樹木的健康狀況。</a:t>
            </a:r>
            <a:endParaRPr lang="en-US" altLang="zh-TW" sz="2800" dirty="0" smtClean="0"/>
          </a:p>
          <a:p>
            <a:endParaRPr lang="en-US" altLang="zh-TW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7"/>
          </p:nvPr>
        </p:nvSpPr>
        <p:spPr>
          <a:xfrm rot="360000">
            <a:off x="4118762" y="8539794"/>
            <a:ext cx="4464496" cy="5423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0" y="3321159"/>
            <a:ext cx="2795902" cy="4968552"/>
          </a:xfrm>
        </p:spPr>
      </p:pic>
      <p:pic>
        <p:nvPicPr>
          <p:cNvPr id="12" name="圖片版面配置區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67" y="2690799"/>
            <a:ext cx="2795902" cy="49685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圖片版面配置區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280" y="3225331"/>
            <a:ext cx="2795902" cy="49685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949623300"/>
      </p:ext>
    </p:extLst>
  </p:cSld>
  <p:clrMapOvr>
    <a:masterClrMapping/>
  </p:clrMapOvr>
  <p:transition spd="slow" advTm="3991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>
          <a:xfrm>
            <a:off x="1570778" y="1357286"/>
            <a:ext cx="13321480" cy="647650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校園硬舖面下的絕地求生</a:t>
            </a:r>
            <a:endParaRPr 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大家都好想 好好呼吸哦</a:t>
            </a:r>
            <a:r>
              <a:rPr lang="en-US" altLang="zh-TW" dirty="0" smtClean="0"/>
              <a:t>~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 smtClean="0"/>
              <a:t>柏油鋪面</a:t>
            </a:r>
            <a:endParaRPr 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TW" altLang="en-US" dirty="0" smtClean="0"/>
              <a:t>以浮根方式爭取吸收氧氣的空間，樹皮顏色改變顯示已有白蟻入侵。</a:t>
            </a:r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 smtClean="0"/>
              <a:t>水泥鋪面</a:t>
            </a:r>
            <a:endParaRPr 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以浮</a:t>
            </a:r>
            <a:r>
              <a:rPr lang="zh-TW" altLang="en-US" dirty="0" smtClean="0"/>
              <a:t>根及氣根吸收氧氣，氣根大多被修剪去除，穩定度有待加強。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TW" altLang="en-US" dirty="0" smtClean="0"/>
              <a:t>連鎖磚</a:t>
            </a:r>
            <a:endParaRPr 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TW" altLang="en-US" dirty="0" smtClean="0"/>
              <a:t>因為土壤夯實，氧氣不足造成浮根，地坪隆起。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 smtClean="0"/>
              <a:t>樹穴座椅內有鐵架</a:t>
            </a:r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TW" altLang="en-US" dirty="0" smtClean="0"/>
              <a:t>樹幹發生接觸生長想包住鐵價繼續長大，但包不住鐵價反而懺生傷口增加感染風險</a:t>
            </a:r>
            <a:endParaRPr lang="en-US" dirty="0"/>
          </a:p>
        </p:txBody>
      </p:sp>
      <p:grpSp>
        <p:nvGrpSpPr>
          <p:cNvPr id="43" name="グループ化 42"/>
          <p:cNvGrpSpPr/>
          <p:nvPr/>
        </p:nvGrpSpPr>
        <p:grpSpPr>
          <a:xfrm>
            <a:off x="2518470" y="2096435"/>
            <a:ext cx="2642631" cy="1131966"/>
            <a:chOff x="9303333" y="2315118"/>
            <a:chExt cx="1152128" cy="1131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二等辺三角形 44"/>
            <p:cNvSpPr/>
            <p:nvPr/>
          </p:nvSpPr>
          <p:spPr>
            <a:xfrm rot="5400000">
              <a:off x="9061386" y="2557065"/>
              <a:ext cx="1131966" cy="648072"/>
            </a:xfrm>
            <a:prstGeom prst="triangl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9309446" y="2315118"/>
              <a:ext cx="1146015" cy="74015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2400" dirty="0" smtClean="0"/>
                <a:t>停車場楓香</a:t>
              </a:r>
              <a:endParaRPr lang="en-US" sz="2400" dirty="0"/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7180323" y="2554571"/>
            <a:ext cx="2563184" cy="1131966"/>
            <a:chOff x="9303333" y="2315118"/>
            <a:chExt cx="1440160" cy="1131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二等辺三角形 46"/>
            <p:cNvSpPr/>
            <p:nvPr/>
          </p:nvSpPr>
          <p:spPr>
            <a:xfrm rot="5400000">
              <a:off x="9061386" y="2557065"/>
              <a:ext cx="1131966" cy="648072"/>
            </a:xfrm>
            <a:prstGeom prst="triangl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9309446" y="2315118"/>
              <a:ext cx="1434047" cy="74015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2400" dirty="0" smtClean="0"/>
                <a:t>健康中心榕樹</a:t>
              </a:r>
              <a:endParaRPr lang="en-US" sz="2400" dirty="0"/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11663486" y="1334544"/>
            <a:ext cx="2880320" cy="1131966"/>
            <a:chOff x="9303333" y="2315118"/>
            <a:chExt cx="1512168" cy="1131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二等辺三角形 49"/>
            <p:cNvSpPr/>
            <p:nvPr/>
          </p:nvSpPr>
          <p:spPr>
            <a:xfrm rot="5400000">
              <a:off x="9061386" y="2557065"/>
              <a:ext cx="1131966" cy="648072"/>
            </a:xfrm>
            <a:prstGeom prst="triangl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9309446" y="2315118"/>
              <a:ext cx="1506055" cy="74015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2400" dirty="0" smtClean="0"/>
                <a:t>仁愛樓前榕樹</a:t>
              </a:r>
              <a:endParaRPr lang="en-US" sz="2400" dirty="0"/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15119870" y="3163152"/>
            <a:ext cx="3024337" cy="1131966"/>
            <a:chOff x="9303333" y="2315118"/>
            <a:chExt cx="1438351" cy="1131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二等辺三角形 52"/>
            <p:cNvSpPr/>
            <p:nvPr/>
          </p:nvSpPr>
          <p:spPr>
            <a:xfrm rot="5400000">
              <a:off x="9061386" y="2557065"/>
              <a:ext cx="1131966" cy="648072"/>
            </a:xfrm>
            <a:prstGeom prst="triangl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9309446" y="2315118"/>
              <a:ext cx="1432238" cy="74015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2400" dirty="0"/>
                <a:t>仁愛樓前榕樹</a:t>
              </a:r>
              <a:endParaRPr lang="en-US" altLang="zh-TW" sz="2400" dirty="0"/>
            </a:p>
          </p:txBody>
        </p:sp>
      </p:grpSp>
      <p:pic>
        <p:nvPicPr>
          <p:cNvPr id="8" name="圖片版面配置區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2" b="12922"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8" b="12938"/>
          <a:stretch>
            <a:fillRect/>
          </a:stretch>
        </p:blipFill>
        <p:spPr/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8" b="12938"/>
          <a:stretch>
            <a:fillRect/>
          </a:stretch>
        </p:blipFill>
        <p:spPr/>
      </p:pic>
      <p:pic>
        <p:nvPicPr>
          <p:cNvPr id="15" name="圖片版面配置區 14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8" b="129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7920578"/>
      </p:ext>
    </p:extLst>
  </p:cSld>
  <p:clrMapOvr>
    <a:masterClrMapping/>
  </p:clrMapOvr>
  <p:transition spd="slow" advTm="937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プレースホルダー 1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校園硬舖面下的絕地求生</a:t>
            </a:r>
            <a:endParaRPr 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大家都好想 好好呼吸哦</a:t>
            </a:r>
            <a:r>
              <a:rPr lang="en-US" altLang="zh-TW" dirty="0" smtClean="0"/>
              <a:t>~</a:t>
            </a:r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DA67-16D1-416E-90B8-EEE34644D6D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 smtClean="0"/>
              <a:t>夯實地面</a:t>
            </a:r>
            <a:endParaRPr 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TW" altLang="en-US" dirty="0" smtClean="0"/>
              <a:t>土壤深度不足且硬度高，無法涵養水分，氧氣供應不足。</a:t>
            </a:r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dirty="0" smtClean="0"/>
              <a:t>大理石花台</a:t>
            </a:r>
            <a:endParaRPr lang="en-US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樹幹發生接觸</a:t>
            </a:r>
            <a:r>
              <a:rPr lang="zh-TW" altLang="en-US" dirty="0" smtClean="0"/>
              <a:t>生長，想包住花台繼續</a:t>
            </a:r>
            <a:r>
              <a:rPr lang="zh-TW" altLang="en-US" dirty="0"/>
              <a:t>長大，但包</a:t>
            </a:r>
            <a:r>
              <a:rPr lang="zh-TW" altLang="en-US" dirty="0" smtClean="0"/>
              <a:t>不住花台反而</a:t>
            </a:r>
            <a:r>
              <a:rPr lang="zh-TW" altLang="en-US" dirty="0"/>
              <a:t>懺生傷口增加感染風險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TW" altLang="en-US" dirty="0" smtClean="0"/>
              <a:t>水泥鋪面</a:t>
            </a:r>
            <a:endParaRPr 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zh-TW" altLang="en-US" dirty="0" smtClean="0"/>
              <a:t>樹枝長出許多氣根增加氧氣吸收，氧氣不足造成浮根，地坪隆起。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zh-TW" altLang="en-US" dirty="0" smtClean="0"/>
              <a:t>水泥鋪面</a:t>
            </a:r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TW" altLang="en-US" dirty="0" smtClean="0"/>
              <a:t>根系不健康造成相對應的樹枝乾枯，須進行修枝降低感染風險。</a:t>
            </a:r>
            <a:endParaRPr lang="en-US" dirty="0"/>
          </a:p>
        </p:txBody>
      </p:sp>
      <p:grpSp>
        <p:nvGrpSpPr>
          <p:cNvPr id="43" name="グループ化 42"/>
          <p:cNvGrpSpPr/>
          <p:nvPr/>
        </p:nvGrpSpPr>
        <p:grpSpPr>
          <a:xfrm>
            <a:off x="2518470" y="2096435"/>
            <a:ext cx="2642631" cy="1131966"/>
            <a:chOff x="9303333" y="2315118"/>
            <a:chExt cx="1152128" cy="1131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二等辺三角形 44"/>
            <p:cNvSpPr/>
            <p:nvPr/>
          </p:nvSpPr>
          <p:spPr>
            <a:xfrm rot="5400000">
              <a:off x="9061386" y="2557065"/>
              <a:ext cx="1131966" cy="648072"/>
            </a:xfrm>
            <a:prstGeom prst="triangl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9309446" y="2315118"/>
              <a:ext cx="1146015" cy="74015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2400" dirty="0" smtClean="0"/>
                <a:t>西側圍牆龍柏</a:t>
              </a:r>
              <a:endParaRPr lang="en-US" sz="2400" dirty="0"/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7180323" y="2554571"/>
            <a:ext cx="2563184" cy="1131966"/>
            <a:chOff x="9303333" y="2315118"/>
            <a:chExt cx="1440160" cy="1131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二等辺三角形 46"/>
            <p:cNvSpPr/>
            <p:nvPr/>
          </p:nvSpPr>
          <p:spPr>
            <a:xfrm rot="5400000">
              <a:off x="9061386" y="2557065"/>
              <a:ext cx="1131966" cy="648072"/>
            </a:xfrm>
            <a:prstGeom prst="triangl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9309446" y="2315118"/>
              <a:ext cx="1434047" cy="74015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2400" dirty="0" smtClean="0"/>
                <a:t>垃圾場旁樟樹</a:t>
              </a:r>
              <a:endParaRPr lang="en-US" sz="2400" dirty="0"/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11663486" y="1334544"/>
            <a:ext cx="2880320" cy="1131966"/>
            <a:chOff x="9303333" y="2315118"/>
            <a:chExt cx="1512168" cy="1131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二等辺三角形 49"/>
            <p:cNvSpPr/>
            <p:nvPr/>
          </p:nvSpPr>
          <p:spPr>
            <a:xfrm rot="5400000">
              <a:off x="9061386" y="2557065"/>
              <a:ext cx="1131966" cy="648072"/>
            </a:xfrm>
            <a:prstGeom prst="triangl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9309446" y="2315118"/>
              <a:ext cx="1506055" cy="74015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2400" dirty="0" smtClean="0"/>
                <a:t>和平樓旁榕樹</a:t>
              </a:r>
              <a:endParaRPr lang="en-US" sz="2400" dirty="0"/>
            </a:p>
          </p:txBody>
        </p:sp>
      </p:grpSp>
      <p:grpSp>
        <p:nvGrpSpPr>
          <p:cNvPr id="52" name="グループ化 51"/>
          <p:cNvGrpSpPr/>
          <p:nvPr/>
        </p:nvGrpSpPr>
        <p:grpSpPr>
          <a:xfrm>
            <a:off x="15119870" y="3163152"/>
            <a:ext cx="3024337" cy="1131966"/>
            <a:chOff x="9303333" y="2315118"/>
            <a:chExt cx="1438351" cy="11319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二等辺三角形 52"/>
            <p:cNvSpPr/>
            <p:nvPr/>
          </p:nvSpPr>
          <p:spPr>
            <a:xfrm rot="5400000">
              <a:off x="9061386" y="2557065"/>
              <a:ext cx="1131966" cy="648072"/>
            </a:xfrm>
            <a:prstGeom prst="triangle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9309446" y="2315118"/>
              <a:ext cx="1432238" cy="740150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zh-TW" altLang="en-US" sz="2400" dirty="0"/>
                <a:t>和平樓</a:t>
              </a:r>
              <a:r>
                <a:rPr lang="zh-TW" altLang="en-US" sz="2400" dirty="0" smtClean="0"/>
                <a:t>旁油加利</a:t>
              </a:r>
              <a:endParaRPr lang="en-US" altLang="zh-TW" sz="2400" dirty="0"/>
            </a:p>
          </p:txBody>
        </p:sp>
      </p:grpSp>
      <p:pic>
        <p:nvPicPr>
          <p:cNvPr id="8" name="圖片版面配置區 7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49" y="2623220"/>
            <a:ext cx="2722386" cy="3629848"/>
          </a:xfrm>
        </p:spPr>
      </p:pic>
      <p:pic>
        <p:nvPicPr>
          <p:cNvPr id="9" name="圖片版面配置區 8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84" y="3692486"/>
            <a:ext cx="3672407" cy="2754305"/>
          </a:xfrm>
        </p:spPr>
      </p:pic>
      <p:pic>
        <p:nvPicPr>
          <p:cNvPr id="12" name="圖片版面配置區 11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37" y="2038090"/>
            <a:ext cx="2722386" cy="3629848"/>
          </a:xfrm>
        </p:spPr>
      </p:pic>
      <p:pic>
        <p:nvPicPr>
          <p:cNvPr id="15" name="圖片版面配置區 14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125" y="3935200"/>
            <a:ext cx="2722386" cy="3629848"/>
          </a:xfrm>
        </p:spPr>
      </p:pic>
    </p:spTree>
    <p:extLst>
      <p:ext uri="{BB962C8B-B14F-4D97-AF65-F5344CB8AC3E}">
        <p14:creationId xmlns:p14="http://schemas.microsoft.com/office/powerpoint/2010/main" val="2100801929"/>
      </p:ext>
    </p:extLst>
  </p:cSld>
  <p:clrMapOvr>
    <a:masterClrMapping/>
  </p:clrMapOvr>
  <p:transition spd="slow" advTm="937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phard">
  <a:themeElements>
    <a:clrScheme name="Orange">
      <a:dk1>
        <a:srgbClr val="F2F2F2"/>
      </a:dk1>
      <a:lt1>
        <a:srgbClr val="F2F2F2"/>
      </a:lt1>
      <a:dk2>
        <a:srgbClr val="2F2F2F"/>
      </a:dk2>
      <a:lt2>
        <a:srgbClr val="2F2F2F"/>
      </a:lt2>
      <a:accent1>
        <a:srgbClr val="F2F2F2"/>
      </a:accent1>
      <a:accent2>
        <a:srgbClr val="2F2F2F"/>
      </a:accent2>
      <a:accent3>
        <a:srgbClr val="002060"/>
      </a:accent3>
      <a:accent4>
        <a:srgbClr val="A70000"/>
      </a:accent4>
      <a:accent5>
        <a:srgbClr val="205867"/>
      </a:accent5>
      <a:accent6>
        <a:srgbClr val="003300"/>
      </a:accent6>
      <a:hlink>
        <a:srgbClr val="F2F2F2"/>
      </a:hlink>
      <a:folHlink>
        <a:srgbClr val="8B8B8B"/>
      </a:folHlink>
    </a:clrScheme>
    <a:fontScheme name="Alphard">
      <a:majorFont>
        <a:latin typeface="Roboto Thin"/>
        <a:ea typeface="Capella"/>
        <a:cs typeface=""/>
      </a:majorFont>
      <a:minorFont>
        <a:latin typeface="Clear Sans Thin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prstDash val="sysDot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75000"/>
            </a:scheme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lphard - No Contents">
  <a:themeElements>
    <a:clrScheme name="Orange">
      <a:dk1>
        <a:srgbClr val="F2F2F2"/>
      </a:dk1>
      <a:lt1>
        <a:srgbClr val="F2F2F2"/>
      </a:lt1>
      <a:dk2>
        <a:srgbClr val="2F2F2F"/>
      </a:dk2>
      <a:lt2>
        <a:srgbClr val="2F2F2F"/>
      </a:lt2>
      <a:accent1>
        <a:srgbClr val="F2F2F2"/>
      </a:accent1>
      <a:accent2>
        <a:srgbClr val="2F2F2F"/>
      </a:accent2>
      <a:accent3>
        <a:srgbClr val="002060"/>
      </a:accent3>
      <a:accent4>
        <a:srgbClr val="A70000"/>
      </a:accent4>
      <a:accent5>
        <a:srgbClr val="205867"/>
      </a:accent5>
      <a:accent6>
        <a:srgbClr val="003300"/>
      </a:accent6>
      <a:hlink>
        <a:srgbClr val="F2F2F2"/>
      </a:hlink>
      <a:folHlink>
        <a:srgbClr val="8B8B8B"/>
      </a:folHlink>
    </a:clrScheme>
    <a:fontScheme name="Alphard">
      <a:majorFont>
        <a:latin typeface="Roboto Thin"/>
        <a:ea typeface="Capella"/>
        <a:cs typeface=""/>
      </a:majorFont>
      <a:minorFont>
        <a:latin typeface="Clear Sans Thin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4279</TotalTime>
  <Words>798</Words>
  <Application>Microsoft Office PowerPoint</Application>
  <PresentationFormat>自訂</PresentationFormat>
  <Paragraphs>112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10</vt:i4>
      </vt:variant>
    </vt:vector>
  </HeadingPairs>
  <TitlesOfParts>
    <vt:vector size="21" baseType="lpstr">
      <vt:lpstr>Capella</vt:lpstr>
      <vt:lpstr>Capella Light</vt:lpstr>
      <vt:lpstr>Clear Sans</vt:lpstr>
      <vt:lpstr>Clear Sans Light</vt:lpstr>
      <vt:lpstr>Clear Sans Thin</vt:lpstr>
      <vt:lpstr>ＭＳ Ｐゴシック</vt:lpstr>
      <vt:lpstr>Roboto Thin</vt:lpstr>
      <vt:lpstr>Arial</vt:lpstr>
      <vt:lpstr>Calibri</vt:lpstr>
      <vt:lpstr>Alphard</vt:lpstr>
      <vt:lpstr>Alphard - No Contents</vt:lpstr>
      <vt:lpstr> 一起大口呼吸吧!</vt:lpstr>
      <vt:lpstr>五葉松乾枯調查</vt:lpstr>
      <vt:lpstr>是因為搬家的過程中發生問題嗎?</vt:lpstr>
      <vt:lpstr>還是因為新家沒有準備好?</vt:lpstr>
      <vt:lpstr>樹醫生來了</vt:lpstr>
      <vt:lpstr>診斷報告</vt:lpstr>
      <vt:lpstr>校園裡的其他樹木呢?</vt:lpstr>
      <vt:lpstr>大家都好想 好好呼吸哦~</vt:lpstr>
      <vt:lpstr>大家都好想 好好呼吸哦~</vt:lpstr>
      <vt:lpstr>一起大口呼吸吧!  還給校園植物友善環境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Alphard</dc:title>
  <dc:creator>Jun</dc:creator>
  <cp:lastModifiedBy>user</cp:lastModifiedBy>
  <cp:revision>98</cp:revision>
  <dcterms:created xsi:type="dcterms:W3CDTF">2014-06-11T16:23:30Z</dcterms:created>
  <dcterms:modified xsi:type="dcterms:W3CDTF">2020-07-03T08:35:10Z</dcterms:modified>
</cp:coreProperties>
</file>